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79" r:id="rId2"/>
    <p:sldId id="280" r:id="rId3"/>
    <p:sldId id="286" r:id="rId4"/>
    <p:sldId id="287" r:id="rId5"/>
    <p:sldId id="288" r:id="rId6"/>
    <p:sldId id="294" r:id="rId7"/>
    <p:sldId id="296" r:id="rId8"/>
    <p:sldId id="295" r:id="rId9"/>
    <p:sldId id="281" r:id="rId10"/>
    <p:sldId id="289" r:id="rId11"/>
    <p:sldId id="290" r:id="rId12"/>
    <p:sldId id="297" r:id="rId13"/>
    <p:sldId id="282" r:id="rId14"/>
    <p:sldId id="283" r:id="rId15"/>
    <p:sldId id="284" r:id="rId16"/>
    <p:sldId id="285" r:id="rId17"/>
    <p:sldId id="267" r:id="rId18"/>
    <p:sldId id="268" r:id="rId19"/>
    <p:sldId id="269" r:id="rId20"/>
    <p:sldId id="270" r:id="rId21"/>
    <p:sldId id="278" r:id="rId22"/>
    <p:sldId id="277" r:id="rId23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77"/>
    <a:srgbClr val="3333CC"/>
    <a:srgbClr val="FFCC00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467B5C2E-7659-49CE-96C2-B138DA0E98A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DD5D61-5AE3-471D-8227-90B2B51C71F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62137C-7F50-4479-B127-4A7D3FA5214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905000"/>
            <a:ext cx="4194175" cy="4194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194175" cy="4194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408D5-BDAF-4BBE-97F1-B734495FB28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66F2ED-0BEC-4A61-A5CD-C6D45C70D14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53A122-5EF2-4C53-BFC8-093A42BB48C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99C6E-184B-4ECD-BD3E-51AA1B6EF1F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26803-8138-4D03-80C4-A5704A7679D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1201EF-FB98-4B3B-9C3F-E2729B3CAD5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57F29B-49E5-4F7A-81C0-1F42516FBEB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609600"/>
            <a:ext cx="2135187" cy="5489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609600"/>
            <a:ext cx="6253163" cy="5489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B103CF-0317-4E44-8583-6168835B063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609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1625" y="1905000"/>
            <a:ext cx="8540750" cy="41941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42DE0-4E8E-4CDD-AE69-AB527F2A42D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609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905000"/>
            <a:ext cx="8540750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26418E7-2F6A-49D8-B89B-D349D55BCB7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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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hyperlink" Target="http://www.chineseetymology.org/Richard_Sears_Books_Picture.jpg" TargetMode="Externa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hzhang6@wisc.e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914400" y="500063"/>
            <a:ext cx="7905750" cy="1668462"/>
          </a:xfrm>
        </p:spPr>
        <p:txBody>
          <a:bodyPr/>
          <a:lstStyle/>
          <a:p>
            <a:r>
              <a:rPr lang="zh-CN" altLang="en-US" b="1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</a:rPr>
              <a:t>关于国际汉语教育和中国文化传播的若干问题</a:t>
            </a: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492250" y="2651125"/>
            <a:ext cx="6400800" cy="3370263"/>
          </a:xfrm>
        </p:spPr>
        <p:txBody>
          <a:bodyPr/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张洪明</a:t>
            </a:r>
          </a:p>
          <a:p>
            <a:endParaRPr lang="zh-CN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美国威斯康星大学麦迪逊校区</a:t>
            </a:r>
          </a:p>
          <a:p>
            <a:endParaRPr lang="zh-CN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University of Wisconsin-Madison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1055688" y="549275"/>
            <a:ext cx="6972300" cy="723900"/>
          </a:xfrm>
        </p:spPr>
        <p:txBody>
          <a:bodyPr/>
          <a:lstStyle/>
          <a:p>
            <a:r>
              <a:rPr lang="zh-CN" altLang="en-US" sz="4000" b="1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</a:rPr>
              <a:t>一、文化传播和语言推广</a:t>
            </a:r>
            <a:endParaRPr lang="en-US" altLang="en-US" sz="4000" smtClean="0">
              <a:solidFill>
                <a:srgbClr val="00B050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74613" y="1484313"/>
            <a:ext cx="8934450" cy="4895850"/>
          </a:xfrm>
        </p:spPr>
        <p:txBody>
          <a:bodyPr/>
          <a:lstStyle/>
          <a:p>
            <a:pPr marL="514350" indent="-514350" algn="l">
              <a:buFont typeface="Arial" charset="0"/>
              <a:buAutoNum type="arabicPeriod"/>
            </a:pP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从口号谈起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514350" indent="-514350" algn="l">
              <a:buFont typeface="Arial" charset="0"/>
              <a:buAutoNum type="arabicPeriod"/>
            </a:pP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关于孔子学院（</a:t>
            </a:r>
            <a:r>
              <a:rPr lang="en-US" altLang="en-US" sz="2800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Instituto Cervantes, Goethe-Institut, Instituto Camões, Alliance Française, British Council, Japan Society for the Promotion of Science, CCK Foundation for International Scholarly Exchange, USAID, </a:t>
            </a:r>
            <a:r>
              <a:rPr lang="en-US" altLang="zh-CN" sz="2800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etc.)</a:t>
            </a:r>
            <a:endParaRPr lang="en-US" altLang="zh-CN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514350" indent="-514350" algn="l">
              <a:buFont typeface="Arial" charset="0"/>
              <a:buAutoNum type="arabicPeriod"/>
            </a:pP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我们特有的问题：四个层面</a:t>
            </a:r>
            <a:endParaRPr lang="en-US" altLang="zh-CN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514350" indent="-514350" algn="l">
              <a:buFont typeface="Arial" charset="0"/>
              <a:buAutoNum type="arabicPeriod"/>
            </a:pP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东方的挑战：中、日、韩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514350" indent="-514350" algn="l">
              <a:buFont typeface="Arial" charset="0"/>
              <a:buAutoNum type="arabicPeriod"/>
            </a:pP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欧美的困惑：芝大事件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514350" indent="-514350" algn="l">
              <a:buFont typeface="Arial" charset="0"/>
              <a:buAutoNum type="arabicPeriod"/>
            </a:pP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使命与策略（行销关系、四种言行逻辑、求同存异）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611188" y="549275"/>
            <a:ext cx="7235825" cy="792163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韩流综艺</a:t>
            </a:r>
          </a:p>
        </p:txBody>
      </p:sp>
      <p:sp>
        <p:nvSpPr>
          <p:cNvPr id="5123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0" y="1557338"/>
            <a:ext cx="9036050" cy="4751387"/>
          </a:xfrm>
        </p:spPr>
        <p:txBody>
          <a:bodyPr/>
          <a:lstStyle/>
          <a:p>
            <a:pPr algn="l" eaLnBrk="1" hangingPunct="1"/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    </a:t>
            </a:r>
            <a:r>
              <a:rPr lang="zh-CN" altLang="en-US" b="1" smtClean="0">
                <a:solidFill>
                  <a:srgbClr val="C0000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中国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				</a:t>
            </a:r>
            <a:r>
              <a:rPr lang="zh-CN" altLang="en-US" b="1" smtClean="0">
                <a:solidFill>
                  <a:srgbClr val="C0000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韩国</a:t>
            </a:r>
            <a:endParaRPr lang="en-US" altLang="zh-CN" b="1" smtClean="0">
              <a:solidFill>
                <a:srgbClr val="C0000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 eaLnBrk="1" hangingPunct="1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我是歌手（江苏卫）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		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我是歌手 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(MBC)</a:t>
            </a:r>
          </a:p>
          <a:p>
            <a:pPr algn="l" eaLnBrk="1" hangingPunct="1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爸爸去哪儿（湖南卫）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		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爸爸！我们去哪儿？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(MBC)</a:t>
            </a:r>
          </a:p>
          <a:p>
            <a:pPr algn="l" eaLnBrk="1" hangingPunct="1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了不起的挑战（央视）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		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无极挑战（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MBC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</a:t>
            </a:r>
            <a:endParaRPr lang="en-US" altLang="zh-CN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 eaLnBrk="1" hangingPunct="1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奔跑吧兄弟（浙卫）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		Running Man (SBS)</a:t>
            </a:r>
          </a:p>
          <a:p>
            <a:pPr algn="l" eaLnBrk="1" hangingPunct="1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我的中国星（湖北卫）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		Superstar K (MNET)</a:t>
            </a:r>
          </a:p>
          <a:p>
            <a:pPr algn="l" eaLnBrk="1" hangingPunct="1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奇迹梦幻（重庆卫）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		Miracle Audition (SBS)</a:t>
            </a:r>
          </a:p>
          <a:p>
            <a:pPr algn="l" eaLnBrk="1" hangingPunct="1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不朽之名曲（东方卫）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		Immortal Songs (KBS)</a:t>
            </a:r>
          </a:p>
          <a:p>
            <a:pPr algn="l" eaLnBrk="1" hangingPunct="1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生活大爆笑（东方卫）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		Gag Concert (KBS)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476250"/>
            <a:ext cx="7235825" cy="792163"/>
          </a:xfrm>
        </p:spPr>
        <p:txBody>
          <a:bodyPr/>
          <a:lstStyle/>
          <a:p>
            <a:pPr eaLnBrk="1" hangingPunct="1"/>
            <a:r>
              <a:rPr lang="zh-CN" altLang="en-US" sz="40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日本动漫</a:t>
            </a:r>
          </a:p>
        </p:txBody>
      </p:sp>
      <p:sp>
        <p:nvSpPr>
          <p:cNvPr id="6147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268413"/>
            <a:ext cx="8856663" cy="5473700"/>
          </a:xfrm>
        </p:spPr>
        <p:txBody>
          <a:bodyPr/>
          <a:lstStyle/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Dragon Ball Z 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龙珠</a:t>
            </a: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(source: manga by Toriyama Akira) 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Sailor Moon 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美少女战士 </a:t>
            </a: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(source: manga by Takeuchi Naoko) 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Pokemon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宠物小精灵 </a:t>
            </a: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(source: video game by Tajiri Satoshi) 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Neon Genesis Evangelion 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新世纪福音战士</a:t>
            </a:r>
            <a:endParaRPr lang="en-US" altLang="en-US" sz="23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Cowboy Bebop 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星际牛仔</a:t>
            </a:r>
            <a:endParaRPr lang="en-US" altLang="en-US" sz="23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Full Metal Alchemist 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钢之炼金术士 </a:t>
            </a: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(source: manga by Arakawa Hiromu) 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Hunter x Hunter 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全职猎人</a:t>
            </a: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(source: manga by Togashi Yoshihiro) 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Slam Dunk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灌蓝高手 </a:t>
            </a: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(source: manga by Inoue Takehiko) 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Hikaru no Go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棋魂 </a:t>
            </a: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(source: manga written by Hotta Yumi)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Gundam Wing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机动战士高达 </a:t>
            </a:r>
            <a:endParaRPr lang="en-US" altLang="en-US" sz="23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Naruto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火影忍者 </a:t>
            </a: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(source: manga by Kishimoto Masashi)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Detective Conan </a:t>
            </a:r>
            <a:r>
              <a:rPr lang="zh-CN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名侦探柯南 </a:t>
            </a:r>
            <a:r>
              <a:rPr lang="en-US" altLang="en-US" sz="23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(source: manga by Aoyama Gosho)</a:t>
            </a:r>
            <a:endParaRPr lang="en-US" altLang="zh-CN" sz="23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692150"/>
            <a:ext cx="7235825" cy="792163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</a:rPr>
              <a:t>本土现实</a:t>
            </a:r>
            <a:endParaRPr lang="zh-CN" altLang="en-US" b="1" smtClean="0">
              <a:solidFill>
                <a:srgbClr val="00B05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7171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9036050" cy="4535487"/>
          </a:xfrm>
        </p:spPr>
        <p:txBody>
          <a:bodyPr/>
          <a:lstStyle/>
          <a:p>
            <a:pPr algn="l"/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白雪公主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小人国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木偶奇遇记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</a:p>
          <a:p>
            <a:pPr algn="l"/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铁扇公主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大闹天宫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哪吒闹海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天书奇谈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龙珠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圣斗士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忍者神龟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endParaRPr lang="en-US" altLang="zh-CN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2006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年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9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月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日</a:t>
            </a:r>
            <a:endParaRPr lang="en-US" altLang="zh-CN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endParaRPr lang="en-US" altLang="zh-CN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喜羊羊与灰太狼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549275"/>
            <a:ext cx="7235825" cy="503238"/>
          </a:xfrm>
        </p:spPr>
        <p:txBody>
          <a:bodyPr/>
          <a:lstStyle/>
          <a:p>
            <a:pPr eaLnBrk="1" hangingPunct="1"/>
            <a:r>
              <a:rPr lang="zh-CN" altLang="en-US" sz="40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孔子学院面临的挑战与机遇</a:t>
            </a:r>
          </a:p>
        </p:txBody>
      </p:sp>
      <p:sp>
        <p:nvSpPr>
          <p:cNvPr id="10243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125538"/>
            <a:ext cx="9036050" cy="5616575"/>
          </a:xfrm>
        </p:spPr>
        <p:txBody>
          <a:bodyPr/>
          <a:lstStyle/>
          <a:p>
            <a:pPr algn="l">
              <a:defRPr/>
            </a:pP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成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绩是主要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的（建立了遍布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多个国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家的孔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子学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院和课堂），但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也面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临挑战：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2009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年芝加哥大学设立孔子学院时，该校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174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名教授联名反对。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2013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月，加拿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大的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McMaster University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宣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布于当年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31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日关闭校内的孔子学院，认为招聘过程涉及宗教歧视，违反了加拿大法律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同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月，法国里昂第二大学及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里昂第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三大学关闭孔子学院，认为孔子学院是中方意识形态输出的工具，干扰西方学术自由。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同年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月，芝加哥大学教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授在</a:t>
            </a:r>
            <a:r>
              <a:rPr lang="en-US" altLang="zh-CN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The Nation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杂志上发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表文章，指出孔子学院以政治敏感为由干预学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术。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同年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日，加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拿大大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学教师协会在网站上刊文，呼吁加拿大各大学和学院切断与「中国威权政府资助、监督的机构」的联系，呼吁各高校终止与孔子学院的合作</a:t>
            </a:r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。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692150"/>
            <a:ext cx="7235825" cy="792163"/>
          </a:xfrm>
        </p:spPr>
        <p:txBody>
          <a:bodyPr/>
          <a:lstStyle/>
          <a:p>
            <a:pPr eaLnBrk="1" hangingPunct="1"/>
            <a:endParaRPr lang="zh-CN" altLang="en-US" sz="5400" b="1" smtClean="0">
              <a:solidFill>
                <a:srgbClr val="00B05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9219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0" y="1773238"/>
            <a:ext cx="9036050" cy="4751387"/>
          </a:xfrm>
        </p:spPr>
        <p:txBody>
          <a:bodyPr/>
          <a:lstStyle/>
          <a:p>
            <a:pPr marL="457200" indent="-457200" algn="l">
              <a:buFont typeface="Arial" charset="0"/>
              <a:buChar char="•"/>
            </a:pP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2014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年</a:t>
            </a: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5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月，芝加哥大学</a:t>
            </a: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100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多名教授发表联合签署请愿书，呼吁芝大校方不应与中国继续签订孔子学院合约。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同年</a:t>
            </a: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9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月</a:t>
            </a: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25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日，芝加哥大学宣布中止与孔子学院继续合作。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同年</a:t>
            </a: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10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月</a:t>
            </a: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日，宾州州立大学跟进，宣布在年底中止与孔子学院长达</a:t>
            </a: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5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年的合作。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同年</a:t>
            </a: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10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月</a:t>
            </a: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29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日，加拿大多伦多教育局终止与孔子学院继续合作。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2015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年</a:t>
            </a:r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月，瑞典斯德哥尔摩大学宣布关闭孔子学院。</a:t>
            </a:r>
            <a:endParaRPr lang="en-US" altLang="zh-CN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476250"/>
            <a:ext cx="7235825" cy="576263"/>
          </a:xfrm>
        </p:spPr>
        <p:txBody>
          <a:bodyPr/>
          <a:lstStyle/>
          <a:p>
            <a:pPr eaLnBrk="1" hangingPunct="1"/>
            <a:r>
              <a:rPr lang="zh-CN" altLang="en-US" sz="40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有关的悖论</a:t>
            </a:r>
          </a:p>
        </p:txBody>
      </p:sp>
      <p:sp>
        <p:nvSpPr>
          <p:cNvPr id="10243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284288"/>
            <a:ext cx="9036050" cy="5457825"/>
          </a:xfrm>
        </p:spPr>
        <p:txBody>
          <a:bodyPr/>
          <a:lstStyle/>
          <a:p>
            <a:pPr marL="342900" indent="-342900" algn="l" eaLnBrk="1" hangingPunct="1">
              <a:buFont typeface="Arial" charset="0"/>
              <a:buChar char="•"/>
            </a:pP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价值观的冲突</a:t>
            </a:r>
            <a:endParaRPr lang="en-US" altLang="zh-CN" sz="24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342900" indent="-342900" algn="l" eaLnBrk="1" hangingPunct="1">
              <a:buFont typeface="Arial" charset="0"/>
              <a:buChar char="•"/>
            </a:pP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Instituto Cervantes, Goethe-Institut, Instituto Camões, Alliance Française, British Council, Japan Society for the Promotion of Science, CCK Foundation for International Scholarly Exchange, USAID</a:t>
            </a:r>
          </a:p>
          <a:p>
            <a:pPr marL="342900" indent="-342900" algn="l" eaLnBrk="1" hangingPunct="1">
              <a:buFont typeface="Arial" charset="0"/>
              <a:buChar char="•"/>
            </a:pP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“Fulbright Program”</a:t>
            </a: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</a:t>
            </a: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“Harvard－Yenching Institute”</a:t>
            </a: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的招聘</a:t>
            </a:r>
            <a:endParaRPr lang="en-US" altLang="en-US" sz="24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342900" indent="-342900" algn="l" eaLnBrk="1" hangingPunct="1">
              <a:buFont typeface="Arial" charset="0"/>
              <a:buChar char="•"/>
            </a:pP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</a:t>
            </a: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令人尴尬的中国热</a:t>
            </a: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”</a:t>
            </a:r>
          </a:p>
          <a:p>
            <a:pPr marL="342900" indent="-342900" algn="l" eaLnBrk="1" hangingPunct="1">
              <a:buFont typeface="Arial" charset="0"/>
              <a:buChar char="•"/>
            </a:pP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美国</a:t>
            </a: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Mount Holyoke College</a:t>
            </a: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的教授</a:t>
            </a: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Jonathan Lipman</a:t>
            </a: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说，</a:t>
            </a: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</a:t>
            </a: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他们上门推销我们想要的东西，中文教学；用孔子学院这种强力方式把中国政府引入美国学术圈，</a:t>
            </a: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……</a:t>
            </a: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他们会说，</a:t>
            </a: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‘</a:t>
            </a: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我们给你一笔钱，你就会有一个中文项目，但是不要谈论西藏。</a:t>
            </a: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’</a:t>
            </a: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在当前的经济情势下，拒绝他们很难。</a:t>
            </a:r>
            <a:r>
              <a:rPr lang="en-US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”</a:t>
            </a:r>
            <a:endParaRPr lang="en-US" altLang="zh-CN" sz="24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342900" indent="-342900" algn="l" eaLnBrk="1" hangingPunct="1">
              <a:buFont typeface="Arial" charset="0"/>
              <a:buChar char="•"/>
            </a:pPr>
            <a:r>
              <a:rPr lang="zh-CN" altLang="en-US" sz="24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挑战与机遇并存</a:t>
            </a:r>
            <a:endParaRPr lang="en-US" altLang="en-US" sz="24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55650" y="476250"/>
            <a:ext cx="7416800" cy="647700"/>
          </a:xfrm>
        </p:spPr>
        <p:txBody>
          <a:bodyPr/>
          <a:lstStyle/>
          <a:p>
            <a:r>
              <a:rPr lang="zh-CN" altLang="en-US" sz="4000" b="1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</a:rPr>
              <a:t>二、从业人员必备的基本素质</a:t>
            </a:r>
            <a:endParaRPr lang="zh-CN" altLang="en-US" sz="4000" b="1" smtClean="0">
              <a:solidFill>
                <a:srgbClr val="00B050"/>
              </a:solidFill>
            </a:endParaRP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7950" y="1484313"/>
            <a:ext cx="8928100" cy="4968875"/>
          </a:xfrm>
        </p:spPr>
        <p:txBody>
          <a:bodyPr/>
          <a:lstStyle/>
          <a:p>
            <a:pPr marL="514350" indent="-514350">
              <a:buFont typeface="Arial" charset="0"/>
              <a:buAutoNum type="arabicPeriod"/>
            </a:pPr>
            <a:r>
              <a:rPr lang="zh-CN" altLang="en-US" sz="26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</a:rPr>
              <a:t>系统的第二语言习得的学科训练，对教学法、教育、语言教育、第二语言教育都有一个基本的认识</a:t>
            </a:r>
            <a:endParaRPr lang="en-US" altLang="en-US" sz="26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</a:endParaRPr>
          </a:p>
          <a:p>
            <a:pPr marL="514350" indent="-514350">
              <a:buFont typeface="Arial" charset="0"/>
              <a:buAutoNum type="arabicPeriod"/>
            </a:pPr>
            <a:r>
              <a:rPr lang="zh-CN" altLang="en-US" sz="26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</a:rPr>
              <a:t>扎实的汉语语言学知识，对所教语言的各种结构、性质有系统的理解</a:t>
            </a:r>
            <a:endParaRPr lang="en-US" altLang="en-US" sz="26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</a:endParaRPr>
          </a:p>
          <a:p>
            <a:pPr marL="514350" indent="-514350">
              <a:buFont typeface="Arial" charset="0"/>
              <a:buAutoNum type="arabicPeriod"/>
            </a:pPr>
            <a:r>
              <a:rPr lang="zh-CN" altLang="en-US" sz="26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</a:rPr>
              <a:t>跨文化交际能力，对源语言、源文化和目标语言、目标文化的构造有相当透彻、深刻的认识</a:t>
            </a:r>
            <a:endParaRPr lang="en-US" altLang="en-US" sz="26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</a:endParaRPr>
          </a:p>
          <a:p>
            <a:pPr marL="514350" indent="-514350">
              <a:buFont typeface="Arial" charset="0"/>
              <a:buAutoNum type="arabicPeriod"/>
            </a:pPr>
            <a:r>
              <a:rPr lang="zh-CN" altLang="en-US" sz="26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</a:rPr>
              <a:t>必要的中国传统文化修养</a:t>
            </a:r>
            <a:endParaRPr lang="en-US" altLang="en-US" sz="26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</a:endParaRPr>
          </a:p>
          <a:p>
            <a:pPr marL="514350" indent="-514350">
              <a:buFont typeface="Arial" charset="0"/>
              <a:buAutoNum type="arabicPeriod"/>
            </a:pPr>
            <a:r>
              <a:rPr lang="zh-CN" altLang="en-US" sz="26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</a:rPr>
              <a:t>人格魅力与敬业激情</a:t>
            </a:r>
            <a:endParaRPr lang="en-US" altLang="en-US" sz="26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</a:endParaRPr>
          </a:p>
          <a:p>
            <a:pPr marL="514350" indent="-514350">
              <a:buFont typeface="Arial" charset="0"/>
              <a:buAutoNum type="arabicPeriod"/>
            </a:pPr>
            <a:r>
              <a:rPr lang="zh-CN" altLang="en-US" sz="26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</a:rPr>
              <a:t>在语言教学中能够融入语文教育专业特有的传意能力元素，把语言知识、语言能力、教学理论、人格感召等几方面有机地结合起来</a:t>
            </a:r>
            <a:endParaRPr lang="en-US" altLang="en-US" sz="26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549275"/>
            <a:ext cx="7235825" cy="503238"/>
          </a:xfrm>
        </p:spPr>
        <p:txBody>
          <a:bodyPr/>
          <a:lstStyle/>
          <a:p>
            <a:pPr eaLnBrk="1" hangingPunct="1"/>
            <a:r>
              <a:rPr lang="zh-CN" altLang="en-US" sz="40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必要的语言学训练</a:t>
            </a:r>
          </a:p>
        </p:txBody>
      </p:sp>
      <p:sp>
        <p:nvSpPr>
          <p:cNvPr id="12291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196975"/>
            <a:ext cx="9036050" cy="5257800"/>
          </a:xfrm>
        </p:spPr>
        <p:txBody>
          <a:bodyPr/>
          <a:lstStyle/>
          <a:p>
            <a:pPr algn="l"/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a.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天啊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tiān a 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天哪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√ tiān na</a:t>
            </a:r>
          </a:p>
          <a:p>
            <a:pPr algn="l"/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来啊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lái a   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来呀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√ lái ya</a:t>
            </a:r>
          </a:p>
          <a:p>
            <a:pPr algn="l"/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好啊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hǎo a 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好哇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√ hǎo wa</a:t>
            </a:r>
          </a:p>
          <a:p>
            <a:pPr algn="l"/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b.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天安门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tiān ān mén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X tiān nān mén</a:t>
            </a:r>
          </a:p>
          <a:p>
            <a:pPr algn="l"/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棉袄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mián ǎo          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X mián nǎo</a:t>
            </a:r>
          </a:p>
          <a:p>
            <a:pPr algn="l"/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西欧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xī ōu               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  <a:sym typeface="Wingdings" pitchFamily="2" charset="2"/>
              </a:rPr>
              <a:t> 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X xī yōu</a:t>
            </a:r>
          </a:p>
          <a:p>
            <a:pPr algn="l"/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保安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bǎo ān              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X bǎo wān</a:t>
            </a:r>
          </a:p>
          <a:p>
            <a:pPr algn="l"/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   好吃 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-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-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豪吃、老师 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-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- 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劳师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116013" y="620713"/>
            <a:ext cx="7235825" cy="647700"/>
          </a:xfrm>
        </p:spPr>
        <p:txBody>
          <a:bodyPr/>
          <a:lstStyle/>
          <a:p>
            <a:pPr eaLnBrk="1" hangingPunct="1"/>
            <a:endParaRPr lang="zh-CN" altLang="en-US" sz="5400" b="1" smtClean="0">
              <a:solidFill>
                <a:srgbClr val="00B05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13315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323850" y="1412875"/>
            <a:ext cx="8351838" cy="5111750"/>
          </a:xfrm>
        </p:spPr>
        <p:txBody>
          <a:bodyPr/>
          <a:lstStyle/>
          <a:p>
            <a:pPr algn="l"/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(1)    a. √  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张三打了他一记耳光。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b. √  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张三打了李四一记耳光。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c. √  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张三打了李四。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d. √  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张三打了人。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e. X  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张三打了人一记耳光。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(2)    a. √  The book has been written for three years.</a:t>
            </a:r>
          </a:p>
          <a:p>
            <a:pPr algn="l"/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b. X  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这本书已经被写了三年。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c. √  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这本书写了三年。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(3)    a. √  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我被他骂了。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b. X  </a:t>
            </a:r>
            <a:r>
              <a:rPr lang="zh-CN" altLang="en-US" sz="28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我被他爱了。</a:t>
            </a:r>
            <a:endParaRPr lang="en-US" altLang="en-US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611188" y="549275"/>
            <a:ext cx="7632700" cy="1008063"/>
          </a:xfrm>
        </p:spPr>
        <p:txBody>
          <a:bodyPr/>
          <a:lstStyle/>
          <a:p>
            <a:pPr eaLnBrk="1" hangingPunct="1"/>
            <a:r>
              <a:rPr lang="zh-CN" altLang="en-US" sz="40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三、跨文化交际中的文化知识篇</a:t>
            </a:r>
          </a:p>
        </p:txBody>
      </p:sp>
      <p:sp>
        <p:nvSpPr>
          <p:cNvPr id="14339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2565400"/>
            <a:ext cx="9036050" cy="3024188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国人心目中的中国主体文化是什么？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eaLnBrk="1" hangingPunct="1"/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儒抑或道？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4213" y="549275"/>
            <a:ext cx="7956550" cy="857250"/>
          </a:xfrm>
        </p:spPr>
        <p:txBody>
          <a:bodyPr/>
          <a:lstStyle/>
          <a:p>
            <a:r>
              <a:rPr lang="zh-CN" altLang="en-US" sz="4000" b="1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</a:rPr>
              <a:t>语言与文化：一块铜板的两面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7950" y="1700213"/>
            <a:ext cx="8928100" cy="4592637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  <a:defRPr/>
            </a:pPr>
            <a:r>
              <a:rPr lang="zh-CN" altLang="en-US" sz="3600" b="1" dirty="0" smtClean="0">
                <a:solidFill>
                  <a:srgbClr val="0070C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所谓中国文化，从对象、程度等不同角度，可作如下分类：</a:t>
            </a:r>
            <a:endParaRPr lang="en-US" altLang="zh-CN" sz="3600" b="1" dirty="0" smtClean="0">
              <a:solidFill>
                <a:srgbClr val="0070C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zh-CN" altLang="en-US" sz="3600" b="1" dirty="0" smtClean="0">
              <a:solidFill>
                <a:srgbClr val="0070C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742950" indent="-742950">
              <a:buFont typeface="+mj-lt"/>
              <a:buAutoNum type="arabicPeriod"/>
              <a:defRPr/>
            </a:pPr>
            <a:r>
              <a:rPr lang="zh-CN" altLang="en-US" sz="3600" b="1" dirty="0" smtClean="0">
                <a:solidFill>
                  <a:srgbClr val="0070C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非专业的普通美国人心目中的中国文化</a:t>
            </a:r>
          </a:p>
          <a:p>
            <a:pPr marL="742950" indent="-742950">
              <a:buFont typeface="+mj-lt"/>
              <a:buAutoNum type="arabicPeriod"/>
              <a:defRPr/>
            </a:pPr>
            <a:r>
              <a:rPr lang="zh-CN" altLang="en-US" sz="3600" b="1" dirty="0" smtClean="0">
                <a:solidFill>
                  <a:srgbClr val="0070C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专业的美国学者心目中的中国文化</a:t>
            </a:r>
          </a:p>
          <a:p>
            <a:pPr marL="742950" indent="-742950">
              <a:buFont typeface="+mj-lt"/>
              <a:buAutoNum type="arabicPeriod"/>
              <a:defRPr/>
            </a:pPr>
            <a:r>
              <a:rPr lang="zh-CN" altLang="en-US" sz="3600" b="1" dirty="0" smtClean="0">
                <a:solidFill>
                  <a:srgbClr val="0070C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非专业的普通中国人心目中的中国文化</a:t>
            </a:r>
          </a:p>
          <a:p>
            <a:pPr marL="742950" indent="-742950">
              <a:buFont typeface="+mj-lt"/>
              <a:buAutoNum type="arabicPeriod"/>
              <a:defRPr/>
            </a:pPr>
            <a:r>
              <a:rPr lang="zh-CN" altLang="en-US" sz="3600" b="1" dirty="0" smtClean="0">
                <a:solidFill>
                  <a:srgbClr val="0070C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专业的中国学者心目中的中国文化</a:t>
            </a:r>
            <a:endParaRPr lang="zh-CN" altLang="en-US" sz="3600" b="1" dirty="0">
              <a:solidFill>
                <a:srgbClr val="0070C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76250"/>
            <a:ext cx="8540750" cy="576263"/>
          </a:xfrm>
        </p:spPr>
        <p:txBody>
          <a:bodyPr/>
          <a:lstStyle/>
          <a:p>
            <a:r>
              <a:rPr lang="zh-CN" altLang="en-US" sz="4000" b="1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</a:rPr>
              <a:t>四、在异域的中国文化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196975"/>
            <a:ext cx="9144000" cy="540067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例子一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“唐赋”</a:t>
            </a:r>
          </a:p>
          <a:p>
            <a:pPr>
              <a:lnSpc>
                <a:spcPct val="90000"/>
              </a:lnSpc>
              <a:defRPr/>
            </a:pP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例子二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“论语”、 “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Shamanism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”</a:t>
            </a:r>
          </a:p>
          <a:p>
            <a:pPr>
              <a:lnSpc>
                <a:spcPct val="90000"/>
              </a:lnSpc>
              <a:defRPr/>
            </a:pP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例子三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夏商周断代工程：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九五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重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大科技攻关项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目，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1996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日始，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2000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日出版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夏商周年表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，通过科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技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部验收，由两院院士推选获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全国十大科学进步奖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被评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为中国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2000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年十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大基础研究之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一</a:t>
            </a:r>
            <a:endParaRPr lang="en-US" altLang="zh-CN" sz="28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武王伐纣之年（公元前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1046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年）</a:t>
            </a: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2003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月的“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亚洲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学会”年会风波</a:t>
            </a: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David </a:t>
            </a:r>
            <a:r>
              <a:rPr lang="en-US" altLang="zh-CN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Pankenier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: 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“Astronomical 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Dates in Shang and Western 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Zhou”, </a:t>
            </a:r>
            <a:r>
              <a:rPr lang="en-US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Early China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, vol.1, 1981</a:t>
            </a:r>
            <a:endParaRPr lang="zh-CN" altLang="en-US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itle 2"/>
          <p:cNvSpPr>
            <a:spLocks noGrp="1"/>
          </p:cNvSpPr>
          <p:nvPr>
            <p:ph type="subTitle" idx="1"/>
          </p:nvPr>
        </p:nvSpPr>
        <p:spPr>
          <a:xfrm>
            <a:off x="282575" y="1800225"/>
            <a:ext cx="8682038" cy="4487863"/>
          </a:xfrm>
        </p:spPr>
        <p:txBody>
          <a:bodyPr/>
          <a:lstStyle/>
          <a:p>
            <a:endParaRPr lang="en-US" altLang="en-US" smtClean="0"/>
          </a:p>
          <a:p>
            <a:endParaRPr lang="en-US" altLang="en-US" smtClean="0"/>
          </a:p>
        </p:txBody>
      </p:sp>
      <p:pic>
        <p:nvPicPr>
          <p:cNvPr id="17411" name="Picture 3" descr="Chinese Etymolog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622300"/>
            <a:ext cx="396081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8" descr="AndroidAp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41463"/>
            <a:ext cx="2124075" cy="531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 descr="iPhoneAp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4075" y="1541463"/>
            <a:ext cx="1954213" cy="531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0" descr="Chinese Etymology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71938" y="1541463"/>
            <a:ext cx="21590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tangle 5"/>
          <p:cNvSpPr>
            <a:spLocks noChangeArrowheads="1"/>
          </p:cNvSpPr>
          <p:nvPr/>
        </p:nvSpPr>
        <p:spPr bwMode="auto">
          <a:xfrm>
            <a:off x="4067175" y="3702050"/>
            <a:ext cx="2163763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000">
                <a:latin typeface="Times New Roman" pitchFamily="18" charset="0"/>
              </a:rPr>
              <a:t>Richard Sears</a:t>
            </a:r>
            <a:br>
              <a:rPr lang="en-US" altLang="en-US" sz="2000">
                <a:latin typeface="Times New Roman" pitchFamily="18" charset="0"/>
              </a:rPr>
            </a:br>
            <a:r>
              <a:rPr lang="en-US" altLang="en-US" sz="2000">
                <a:latin typeface="Times New Roman" pitchFamily="18" charset="0"/>
              </a:rPr>
              <a:t>&lt;richard.sears.tn@gmail.com&gt;</a:t>
            </a:r>
            <a:br>
              <a:rPr lang="en-US" altLang="en-US" sz="2000">
                <a:latin typeface="Times New Roman" pitchFamily="18" charset="0"/>
              </a:rPr>
            </a:br>
            <a:r>
              <a:rPr lang="en-US" altLang="en-US" sz="2000" b="1">
                <a:latin typeface="Times New Roman" pitchFamily="18" charset="0"/>
              </a:rPr>
              <a:t>http://www.chineseetymology.org</a:t>
            </a:r>
            <a:r>
              <a:rPr lang="en-US" altLang="en-US" sz="2000">
                <a:latin typeface="Times New Roman" pitchFamily="18" charset="0"/>
              </a:rPr>
              <a:t/>
            </a:r>
            <a:br>
              <a:rPr lang="en-US" altLang="en-US" sz="2000">
                <a:latin typeface="Times New Roman" pitchFamily="18" charset="0"/>
              </a:rPr>
            </a:br>
            <a:endParaRPr lang="en-US" altLang="en-US" sz="2000">
              <a:latin typeface="Times New Roman" pitchFamily="18" charset="0"/>
            </a:endParaRPr>
          </a:p>
          <a:p>
            <a:r>
              <a:rPr lang="en-US" altLang="en-US" sz="2000">
                <a:latin typeface="Times New Roman" pitchFamily="18" charset="0"/>
              </a:rPr>
              <a:t>9015 Ten Mile Rd. #54</a:t>
            </a:r>
            <a:br>
              <a:rPr lang="en-US" altLang="en-US" sz="2000">
                <a:latin typeface="Times New Roman" pitchFamily="18" charset="0"/>
              </a:rPr>
            </a:br>
            <a:r>
              <a:rPr lang="en-US" altLang="en-US" sz="2000">
                <a:latin typeface="Times New Roman" pitchFamily="18" charset="0"/>
              </a:rPr>
              <a:t>Knoxville TN. 37923 USA</a:t>
            </a:r>
            <a:endParaRPr lang="en-US" altLang="en-US" sz="200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227763" y="1541463"/>
          <a:ext cx="2916237" cy="5316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6237"/>
              </a:tblGrid>
              <a:tr h="53165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What you see here is the result of the past 20 years of my efforts</a:t>
                      </a:r>
                      <a:b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to make Chinese character etymology information available online.</a:t>
                      </a:r>
                      <a:b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Please donate so I can keep this information on line and updated.</a:t>
                      </a:r>
                      <a:b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All information is free and without advertisements.</a:t>
                      </a:r>
                      <a:b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(Thank you) </a:t>
                      </a:r>
                      <a:b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endParaRPr lang="en-US" sz="1500" dirty="0" smtClean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15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你</a:t>
                      </a:r>
                      <a:r>
                        <a:rPr lang="zh-CN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在這裡看到的是我過去</a:t>
                      </a:r>
                      <a: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zh-CN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年努力工作的成果，</a:t>
                      </a:r>
                      <a: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zh-CN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目標是要把漢字的字源资料放在網際網路上，供大家使用。</a:t>
                      </a:r>
                      <a: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zh-CN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請捐款，這樣我就可以在線上保持提供，和及時更新這些資料。</a:t>
                      </a:r>
                      <a: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zh-TW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這些資料是我免費提供的，而且没有廣告干擾。</a:t>
                      </a:r>
                      <a: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zh-CN" sz="15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（謝謝你）</a:t>
                      </a:r>
                      <a:endParaRPr lang="en-US" sz="15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7422" name="Title 1"/>
          <p:cNvSpPr>
            <a:spLocks noGrp="1"/>
          </p:cNvSpPr>
          <p:nvPr>
            <p:ph type="ctrTitle"/>
          </p:nvPr>
        </p:nvSpPr>
        <p:spPr>
          <a:xfrm>
            <a:off x="1187450" y="563563"/>
            <a:ext cx="5905500" cy="466725"/>
          </a:xfrm>
        </p:spPr>
        <p:txBody>
          <a:bodyPr/>
          <a:lstStyle/>
          <a:p>
            <a:pPr algn="l"/>
            <a:r>
              <a:rPr lang="zh-CN" altLang="en-US" sz="2800" b="1" smtClean="0">
                <a:solidFill>
                  <a:srgbClr val="00B050"/>
                </a:solidFill>
              </a:rPr>
              <a:t>例子四：</a:t>
            </a:r>
            <a:endParaRPr lang="en-US" altLang="en-US" sz="2800" b="1" smtClean="0">
              <a:solidFill>
                <a:srgbClr val="00B050"/>
              </a:solidFill>
            </a:endParaRPr>
          </a:p>
        </p:txBody>
      </p:sp>
      <p:sp>
        <p:nvSpPr>
          <p:cNvPr id="17423" name="Title 1"/>
          <p:cNvSpPr txBox="1">
            <a:spLocks/>
          </p:cNvSpPr>
          <p:nvPr/>
        </p:nvSpPr>
        <p:spPr bwMode="auto">
          <a:xfrm>
            <a:off x="755650" y="1081088"/>
            <a:ext cx="72723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zh-CN" altLang="en-US" sz="2400" b="1">
                <a:solidFill>
                  <a:srgbClr val="C00000"/>
                </a:solidFill>
              </a:rPr>
              <a:t>甲骨文、金文、篆书、行书、草书、繁体、简体</a:t>
            </a:r>
            <a:endParaRPr lang="en-US" altLang="en-US" sz="24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3059113" y="404813"/>
            <a:ext cx="2768600" cy="431800"/>
          </a:xfrm>
        </p:spPr>
        <p:txBody>
          <a:bodyPr/>
          <a:lstStyle/>
          <a:p>
            <a:r>
              <a:rPr lang="zh-CN" altLang="en-US" sz="2800" b="1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</a:rPr>
              <a:t>所用参考书目</a:t>
            </a:r>
            <a:endParaRPr lang="en-US" altLang="en-US" sz="2800" b="1" smtClean="0">
              <a:solidFill>
                <a:srgbClr val="00B050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8435" name="Subtitle 2"/>
          <p:cNvSpPr>
            <a:spLocks noGrp="1"/>
          </p:cNvSpPr>
          <p:nvPr>
            <p:ph type="subTitle" idx="1"/>
          </p:nvPr>
        </p:nvSpPr>
        <p:spPr>
          <a:xfrm>
            <a:off x="0" y="908050"/>
            <a:ext cx="9050338" cy="5870575"/>
          </a:xfrm>
        </p:spPr>
        <p:txBody>
          <a:bodyPr/>
          <a:lstStyle/>
          <a:p>
            <a:pPr algn="l"/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HanYuDaZiDian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汉语大字典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8 volumes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HanYuDaCiDian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汉语大词典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13 volumes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GuWenZiGuLin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古文字诂林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12 volumes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李圃 主编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/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JaGuWenBian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甲骨文编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by ShunHaiBuo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孙海波</a:t>
            </a:r>
            <a:endParaRPr lang="en-US" altLang="zh-CN" sz="16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XuJaGuWenBian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续甲骨文编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by JinXiangHeng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金祥恒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/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JaGuWenZiJiShi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甲骨文字集释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13 volumes by LiXiaoDing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李孝定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/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JaGuWenZiDian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甲骨文字典</a:t>
            </a:r>
            <a:endParaRPr lang="en-US" altLang="en-US" sz="16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殷墟甲骨刻辞纂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3 volumes 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YinXuJaGuWenHeJi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殷墟甲骨文合集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13 volumes 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JinWenBian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金文编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by RungGeng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容庚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JinWenGuLin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金文诂林补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8 volumes by ZhouFaGao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周法高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JinWenDaZiDian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金文大字典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3 volumes</a:t>
            </a:r>
          </a:p>
          <a:p>
            <a:pPr algn="l"/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JinWenZongJi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金文总集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10 volumes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ShuoWenJieZi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说文解字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The earliest complete 987 copy by XuXuan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徐铉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ShuoWenJieZi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说文解字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The standard 1815 copy by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段玉裁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/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LioShuTong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六书通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A Ming Dynasty collection of non standard seal type characters 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草字基本符号硏究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(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上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,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中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,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下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) by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赵緟华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and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任汉平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/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行草读本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Chinese Cursive Script An introduction to Handwriting by Fang Yu Wang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中国草书大字典 李志贤 蔡锦寳 张景春 主编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English-Chinese Word-Ocean Dictionary YingHanCiHai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英汉辞海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2 volumes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Chinese-English Dictionary HanYingDaXiDian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汉英大辞典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2 volumes 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Far East Chinese English Dictionary -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远东汉英大辞典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by LiangShiQiu </a:t>
            </a:r>
            <a:b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</a:b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The PinYin Chinese English Dictionary - HanYingCiDian - </a:t>
            </a:r>
            <a:r>
              <a:rPr lang="zh-CN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汉英词典</a:t>
            </a:r>
            <a:r>
              <a:rPr lang="en-US" altLang="en-US" sz="1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7950" y="609600"/>
            <a:ext cx="9036050" cy="803275"/>
          </a:xfrm>
        </p:spPr>
        <p:txBody>
          <a:bodyPr/>
          <a:lstStyle/>
          <a:p>
            <a:pPr algn="l" eaLnBrk="1" hangingPunct="1"/>
            <a:r>
              <a:rPr lang="zh-CN" altLang="en-US" sz="40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五、文化知识在对外汉语教学中的功用</a:t>
            </a:r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628775"/>
            <a:ext cx="8540750" cy="4608513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高本汉（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Bernhard Karlgren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）、包拟古（</a:t>
            </a:r>
            <a:r>
              <a:rPr lang="en-US" altLang="zh-CN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Nicholas Bodman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帝尧之后。理官，管刑狱诉讼，后世子孙以祖上职官为姓，姓理。</a:t>
            </a:r>
          </a:p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饥食李果，遂改理为李姓。</a:t>
            </a:r>
          </a:p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职官为姓、姬氏、黄帝后人。</a:t>
            </a:r>
          </a:p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黄帝子少昊第五子名挥，为弓正之官，弓正官亦称弓长，后以官名二字合一）。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620713"/>
            <a:ext cx="8540750" cy="5184775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四万七千多个汉字基本上只用了四种造字法造成的，而其中超过百分之八十以上的汉字是用 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  “音－义”法、形声字。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          鑨、“金”、</a:t>
            </a:r>
            <a:r>
              <a:rPr lang="en-US" altLang="zh-CN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long2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、龍。</a:t>
            </a:r>
          </a:p>
          <a:p>
            <a:pPr eaLnBrk="1" hangingPunct="1">
              <a:buFont typeface="Wingdings" pitchFamily="2" charset="2"/>
              <a:buNone/>
            </a:pPr>
            <a:endParaRPr lang="zh-CN" altLang="en-US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“玄鸟篇”</a:t>
            </a:r>
          </a:p>
          <a:p>
            <a:pPr eaLnBrk="1" hangingPunct="1"/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甲骨文、象形文字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549275"/>
            <a:ext cx="8964613" cy="865188"/>
          </a:xfrm>
        </p:spPr>
        <p:txBody>
          <a:bodyPr/>
          <a:lstStyle/>
          <a:p>
            <a:pPr algn="l" eaLnBrk="1" hangingPunct="1"/>
            <a:r>
              <a:rPr lang="zh-CN" altLang="en-US" sz="40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六、如何获得必备的中国传统文史知识</a:t>
            </a:r>
            <a:r>
              <a:rPr lang="zh-CN" altLang="en-US" sz="4000" smtClean="0">
                <a:ea typeface="幼圆" pitchFamily="49" charset="-122"/>
                <a:cs typeface="Times New Roman" pitchFamily="18" charset="0"/>
              </a:rPr>
              <a:t> </a:t>
            </a: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6513" y="1557338"/>
            <a:ext cx="8928100" cy="4752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经部：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四书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易经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书经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诗经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	 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    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礼记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左传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史部：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战国策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史记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汉书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后汉</a:t>
            </a: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书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三国志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资治通鉴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宋元</a:t>
            </a: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明史纪事本末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子部：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老子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墨子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庄子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荀子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     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韩非子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集部：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楚辞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文选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李太白集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杜工</a:t>
            </a: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	 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部集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韩昌黎集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柳河东集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白</a:t>
            </a: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香山集</a:t>
            </a:r>
            <a:r>
              <a:rPr lang="en-US" altLang="zh-CN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060575"/>
            <a:ext cx="8540750" cy="30241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sz="4400" smtClean="0"/>
              <a:t> </a:t>
            </a:r>
            <a:r>
              <a:rPr lang="en-US" altLang="zh-CN" sz="44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</a:t>
            </a:r>
            <a:r>
              <a:rPr lang="zh-CN" altLang="en-US" sz="44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以上各书，无论学矿学、工程学</a:t>
            </a:r>
            <a:r>
              <a:rPr lang="en-US" altLang="zh-CN" sz="44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……</a:t>
            </a:r>
            <a:r>
              <a:rPr lang="zh-CN" altLang="en-US" sz="4400" b="1" smtClean="0"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皆须一读，若并此未读，真不能为中国学人矣。”</a:t>
            </a:r>
          </a:p>
          <a:p>
            <a:pPr eaLnBrk="1" hangingPunct="1">
              <a:buFont typeface="Wingdings" pitchFamily="2" charset="2"/>
              <a:buNone/>
            </a:pPr>
            <a:endParaRPr lang="zh-CN" altLang="en-US" sz="44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339975" y="692150"/>
            <a:ext cx="3744913" cy="1143000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精简书目</a:t>
            </a: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14313" y="2133600"/>
            <a:ext cx="8929687" cy="368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论语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（必读）、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孟子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（必读）、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史记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汉书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后汉书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三国志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资治通鉴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庄子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老子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（必读）、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墨子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韩非子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文选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韩昌黎集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柳河东集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李太白集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（选读章节）、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杜工部集</a:t>
            </a:r>
            <a:r>
              <a:rPr lang="en-US" altLang="zh-CN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（选读章节）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763713" y="2286000"/>
            <a:ext cx="6694487" cy="1143000"/>
          </a:xfrm>
        </p:spPr>
        <p:txBody>
          <a:bodyPr/>
          <a:lstStyle/>
          <a:p>
            <a:pPr eaLnBrk="1" hangingPunct="1"/>
            <a:r>
              <a:rPr lang="zh-CN" altLang="en-US" sz="54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谢   谢！</a:t>
            </a:r>
            <a:r>
              <a:rPr lang="zh-CN" altLang="en-US" sz="5400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</a:t>
            </a:r>
          </a:p>
        </p:txBody>
      </p:sp>
      <p:sp>
        <p:nvSpPr>
          <p:cNvPr id="24579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4868863"/>
            <a:ext cx="6400800" cy="1223962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联系方式</a:t>
            </a:r>
          </a:p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电子信箱：</a:t>
            </a:r>
            <a:r>
              <a:rPr lang="en-US" altLang="zh-CN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  <a:hlinkClick r:id="rId2"/>
              </a:rPr>
              <a:t>hzhang6@wisc.edu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eaLnBrk="1" hangingPunct="1"/>
            <a:endParaRPr lang="en-US" altLang="zh-CN" smtClean="0"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诗情画意">
  <a:themeElements>
    <a:clrScheme name="诗情画意 1">
      <a:dk1>
        <a:srgbClr val="007A77"/>
      </a:dk1>
      <a:lt1>
        <a:srgbClr val="FFFFFF"/>
      </a:lt1>
      <a:dk2>
        <a:srgbClr val="003399"/>
      </a:dk2>
      <a:lt2>
        <a:srgbClr val="C0C0C0"/>
      </a:lt2>
      <a:accent1>
        <a:srgbClr val="EBF7FF"/>
      </a:accent1>
      <a:accent2>
        <a:srgbClr val="3366FF"/>
      </a:accent2>
      <a:accent3>
        <a:srgbClr val="FFFFFF"/>
      </a:accent3>
      <a:accent4>
        <a:srgbClr val="006765"/>
      </a:accent4>
      <a:accent5>
        <a:srgbClr val="F3FAFF"/>
      </a:accent5>
      <a:accent6>
        <a:srgbClr val="2D5CE7"/>
      </a:accent6>
      <a:hlink>
        <a:srgbClr val="DC5900"/>
      </a:hlink>
      <a:folHlink>
        <a:srgbClr val="7979A5"/>
      </a:folHlink>
    </a:clrScheme>
    <a:fontScheme name="诗情画意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诗情画意 1">
        <a:dk1>
          <a:srgbClr val="007A77"/>
        </a:dk1>
        <a:lt1>
          <a:srgbClr val="FFFFFF"/>
        </a:lt1>
        <a:dk2>
          <a:srgbClr val="003399"/>
        </a:dk2>
        <a:lt2>
          <a:srgbClr val="C0C0C0"/>
        </a:lt2>
        <a:accent1>
          <a:srgbClr val="EBF7FF"/>
        </a:accent1>
        <a:accent2>
          <a:srgbClr val="3366FF"/>
        </a:accent2>
        <a:accent3>
          <a:srgbClr val="FFFFFF"/>
        </a:accent3>
        <a:accent4>
          <a:srgbClr val="006765"/>
        </a:accent4>
        <a:accent5>
          <a:srgbClr val="F3FAFF"/>
        </a:accent5>
        <a:accent6>
          <a:srgbClr val="2D5CE7"/>
        </a:accent6>
        <a:hlink>
          <a:srgbClr val="DC5900"/>
        </a:hlink>
        <a:folHlink>
          <a:srgbClr val="797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2">
        <a:dk1>
          <a:srgbClr val="005FBE"/>
        </a:dk1>
        <a:lt1>
          <a:srgbClr val="FFFFDD"/>
        </a:lt1>
        <a:dk2>
          <a:srgbClr val="2C5884"/>
        </a:dk2>
        <a:lt2>
          <a:srgbClr val="C0C0C0"/>
        </a:lt2>
        <a:accent1>
          <a:srgbClr val="E9F7FF"/>
        </a:accent1>
        <a:accent2>
          <a:srgbClr val="F89400"/>
        </a:accent2>
        <a:accent3>
          <a:srgbClr val="FFFFEB"/>
        </a:accent3>
        <a:accent4>
          <a:srgbClr val="0050A2"/>
        </a:accent4>
        <a:accent5>
          <a:srgbClr val="F2FAFF"/>
        </a:accent5>
        <a:accent6>
          <a:srgbClr val="E18600"/>
        </a:accent6>
        <a:hlink>
          <a:srgbClr val="B20048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3">
        <a:dk1>
          <a:srgbClr val="5D5D8B"/>
        </a:dk1>
        <a:lt1>
          <a:srgbClr val="DAEADE"/>
        </a:lt1>
        <a:dk2>
          <a:srgbClr val="A25269"/>
        </a:dk2>
        <a:lt2>
          <a:srgbClr val="C0C0C0"/>
        </a:lt2>
        <a:accent1>
          <a:srgbClr val="FFFFDD"/>
        </a:accent1>
        <a:accent2>
          <a:srgbClr val="3399FF"/>
        </a:accent2>
        <a:accent3>
          <a:srgbClr val="EAF3EC"/>
        </a:accent3>
        <a:accent4>
          <a:srgbClr val="4E4E76"/>
        </a:accent4>
        <a:accent5>
          <a:srgbClr val="FFFFEB"/>
        </a:accent5>
        <a:accent6>
          <a:srgbClr val="2D8AE7"/>
        </a:accent6>
        <a:hlink>
          <a:srgbClr val="336699"/>
        </a:hlink>
        <a:folHlink>
          <a:srgbClr val="F08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4">
        <a:dk1>
          <a:srgbClr val="006666"/>
        </a:dk1>
        <a:lt1>
          <a:srgbClr val="CCECFF"/>
        </a:lt1>
        <a:dk2>
          <a:srgbClr val="336699"/>
        </a:dk2>
        <a:lt2>
          <a:srgbClr val="C0C0C0"/>
        </a:lt2>
        <a:accent1>
          <a:srgbClr val="FFFFCC"/>
        </a:accent1>
        <a:accent2>
          <a:srgbClr val="FF6600"/>
        </a:accent2>
        <a:accent3>
          <a:srgbClr val="E2F4FF"/>
        </a:accent3>
        <a:accent4>
          <a:srgbClr val="005656"/>
        </a:accent4>
        <a:accent5>
          <a:srgbClr val="FFFFE2"/>
        </a:accent5>
        <a:accent6>
          <a:srgbClr val="E75C00"/>
        </a:accent6>
        <a:hlink>
          <a:srgbClr val="0066FF"/>
        </a:hlink>
        <a:folHlink>
          <a:srgbClr val="BE547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5">
        <a:dk1>
          <a:srgbClr val="0033CC"/>
        </a:dk1>
        <a:lt1>
          <a:srgbClr val="FFE9E9"/>
        </a:lt1>
        <a:dk2>
          <a:srgbClr val="000000"/>
        </a:dk2>
        <a:lt2>
          <a:srgbClr val="C0C0C0"/>
        </a:lt2>
        <a:accent1>
          <a:srgbClr val="D5E5DB"/>
        </a:accent1>
        <a:accent2>
          <a:srgbClr val="3366FF"/>
        </a:accent2>
        <a:accent3>
          <a:srgbClr val="FFF2F2"/>
        </a:accent3>
        <a:accent4>
          <a:srgbClr val="002AAE"/>
        </a:accent4>
        <a:accent5>
          <a:srgbClr val="E7F0EA"/>
        </a:accent5>
        <a:accent6>
          <a:srgbClr val="2D5CE7"/>
        </a:accent6>
        <a:hlink>
          <a:srgbClr val="FF990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6">
        <a:dk1>
          <a:srgbClr val="336699"/>
        </a:dk1>
        <a:lt1>
          <a:srgbClr val="F4E9E0"/>
        </a:lt1>
        <a:dk2>
          <a:srgbClr val="DC5900"/>
        </a:dk2>
        <a:lt2>
          <a:srgbClr val="C0C0C0"/>
        </a:lt2>
        <a:accent1>
          <a:srgbClr val="E4E4E4"/>
        </a:accent1>
        <a:accent2>
          <a:srgbClr val="3399FF"/>
        </a:accent2>
        <a:accent3>
          <a:srgbClr val="F8F2ED"/>
        </a:accent3>
        <a:accent4>
          <a:srgbClr val="2A5682"/>
        </a:accent4>
        <a:accent5>
          <a:srgbClr val="EFEFEF"/>
        </a:accent5>
        <a:accent6>
          <a:srgbClr val="2D8AE7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7">
        <a:dk1>
          <a:srgbClr val="CC3300"/>
        </a:dk1>
        <a:lt1>
          <a:srgbClr val="E5E5FF"/>
        </a:lt1>
        <a:dk2>
          <a:srgbClr val="565680"/>
        </a:dk2>
        <a:lt2>
          <a:srgbClr val="C0C0C0"/>
        </a:lt2>
        <a:accent1>
          <a:srgbClr val="E6E4EC"/>
        </a:accent1>
        <a:accent2>
          <a:srgbClr val="0066CC"/>
        </a:accent2>
        <a:accent3>
          <a:srgbClr val="F0F0FF"/>
        </a:accent3>
        <a:accent4>
          <a:srgbClr val="AE2A00"/>
        </a:accent4>
        <a:accent5>
          <a:srgbClr val="F0EFF4"/>
        </a:accent5>
        <a:accent6>
          <a:srgbClr val="005CB9"/>
        </a:accent6>
        <a:hlink>
          <a:srgbClr val="008080"/>
        </a:hlink>
        <a:folHlink>
          <a:srgbClr val="7B7B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8">
        <a:dk1>
          <a:srgbClr val="000099"/>
        </a:dk1>
        <a:lt1>
          <a:srgbClr val="FFE2C5"/>
        </a:lt1>
        <a:dk2>
          <a:srgbClr val="007D7A"/>
        </a:dk2>
        <a:lt2>
          <a:srgbClr val="C0C0C0"/>
        </a:lt2>
        <a:accent1>
          <a:srgbClr val="EAEAEA"/>
        </a:accent1>
        <a:accent2>
          <a:srgbClr val="B26EB4"/>
        </a:accent2>
        <a:accent3>
          <a:srgbClr val="FFEEDF"/>
        </a:accent3>
        <a:accent4>
          <a:srgbClr val="000082"/>
        </a:accent4>
        <a:accent5>
          <a:srgbClr val="F3F3F3"/>
        </a:accent5>
        <a:accent6>
          <a:srgbClr val="A163A3"/>
        </a:accent6>
        <a:hlink>
          <a:srgbClr val="CC3300"/>
        </a:hlink>
        <a:folHlink>
          <a:srgbClr val="0088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CDESIGNL</Template>
  <TotalTime>819</TotalTime>
  <Words>1466</Words>
  <Application>Microsoft Office PowerPoint</Application>
  <PresentationFormat>全屏显示(4:3)</PresentationFormat>
  <Paragraphs>153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Arial</vt:lpstr>
      <vt:lpstr>宋体</vt:lpstr>
      <vt:lpstr>Wingdings</vt:lpstr>
      <vt:lpstr>Calibri</vt:lpstr>
      <vt:lpstr>幼圆</vt:lpstr>
      <vt:lpstr>Times New Roman</vt:lpstr>
      <vt:lpstr>诗情画意</vt:lpstr>
      <vt:lpstr>关于国际汉语教育和中国文化传播的若干问题</vt:lpstr>
      <vt:lpstr>一、文化传播和语言推广</vt:lpstr>
      <vt:lpstr>韩流综艺</vt:lpstr>
      <vt:lpstr>日本动漫</vt:lpstr>
      <vt:lpstr>本土现实</vt:lpstr>
      <vt:lpstr>孔子学院面临的挑战与机遇</vt:lpstr>
      <vt:lpstr>幻灯片 7</vt:lpstr>
      <vt:lpstr>有关的悖论</vt:lpstr>
      <vt:lpstr>二、从业人员必备的基本素质</vt:lpstr>
      <vt:lpstr>必要的语言学训练</vt:lpstr>
      <vt:lpstr>幻灯片 11</vt:lpstr>
      <vt:lpstr>三、跨文化交际中的文化知识篇</vt:lpstr>
      <vt:lpstr>语言与文化：一块铜板的两面</vt:lpstr>
      <vt:lpstr>四、在异域的中国文化</vt:lpstr>
      <vt:lpstr>例子四：</vt:lpstr>
      <vt:lpstr>所用参考书目</vt:lpstr>
      <vt:lpstr>五、文化知识在对外汉语教学中的功用</vt:lpstr>
      <vt:lpstr>幻灯片 18</vt:lpstr>
      <vt:lpstr>六、如何获得必备的中国传统文史知识 </vt:lpstr>
      <vt:lpstr>幻灯片 20</vt:lpstr>
      <vt:lpstr>精简书目</vt:lpstr>
      <vt:lpstr>谢   谢！ </vt:lpstr>
    </vt:vector>
  </TitlesOfParts>
  <Company>MC SYSTEM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對外漢語教師必備的文史知識</dc:title>
  <dc:creator>Hongming Zhang</dc:creator>
  <cp:lastModifiedBy>吴军</cp:lastModifiedBy>
  <cp:revision>54</cp:revision>
  <dcterms:created xsi:type="dcterms:W3CDTF">2004-12-15T04:47:38Z</dcterms:created>
  <dcterms:modified xsi:type="dcterms:W3CDTF">2018-07-10T07:51:48Z</dcterms:modified>
</cp:coreProperties>
</file>