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0" r:id="rId3"/>
    <p:sldId id="291" r:id="rId4"/>
    <p:sldId id="259" r:id="rId5"/>
    <p:sldId id="283" r:id="rId6"/>
    <p:sldId id="284" r:id="rId7"/>
    <p:sldId id="257" r:id="rId8"/>
    <p:sldId id="288" r:id="rId9"/>
    <p:sldId id="258" r:id="rId10"/>
    <p:sldId id="292" r:id="rId11"/>
    <p:sldId id="285" r:id="rId12"/>
    <p:sldId id="287" r:id="rId13"/>
    <p:sldId id="286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6" autoAdjust="0"/>
    <p:restoredTop sz="94588" autoAdjust="0"/>
  </p:normalViewPr>
  <p:slideViewPr>
    <p:cSldViewPr>
      <p:cViewPr varScale="1">
        <p:scale>
          <a:sx n="74" d="100"/>
          <a:sy n="74" d="100"/>
        </p:scale>
        <p:origin x="-103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7E85E5EB-E08E-402E-BC2B-68A316B7D4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B62B3B22-962F-4062-A3E2-F59D34CA583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21B58-D287-4FD5-933F-7A457AE5F59C}" type="slidenum">
              <a:rPr lang="en-US" altLang="zh-CN" smtClean="0"/>
              <a:pPr/>
              <a:t>1</a:t>
            </a:fld>
            <a:endParaRPr lang="en-US" altLang="zh-CN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76164-6885-4A5B-A799-81167D0FEE71}" type="slidenum">
              <a:rPr lang="en-US" altLang="zh-CN" smtClean="0"/>
              <a:pPr/>
              <a:t>4</a:t>
            </a:fld>
            <a:endParaRPr lang="en-US" altLang="zh-CN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909ED-2C57-4E93-B1CA-FFA9ACEFD5D2}" type="slidenum">
              <a:rPr lang="en-US" altLang="zh-CN" smtClean="0"/>
              <a:pPr/>
              <a:t>5</a:t>
            </a:fld>
            <a:endParaRPr lang="en-US" altLang="zh-CN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24C673-36FB-48C1-914C-15AF3EC9B107}" type="slidenum">
              <a:rPr lang="en-US" altLang="zh-CN" smtClean="0"/>
              <a:pPr/>
              <a:t>6</a:t>
            </a:fld>
            <a:endParaRPr lang="en-US" altLang="zh-CN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B05517-34EB-4045-87B1-55824E81F35E}" type="slidenum">
              <a:rPr lang="en-US" altLang="zh-CN" smtClean="0"/>
              <a:pPr/>
              <a:t>7</a:t>
            </a:fld>
            <a:endParaRPr lang="en-US" altLang="zh-CN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9CD67F-8023-4C44-A349-3C0B86EFDB7F}" type="slidenum">
              <a:rPr lang="en-US" altLang="zh-CN" smtClean="0"/>
              <a:pPr/>
              <a:t>9</a:t>
            </a:fld>
            <a:endParaRPr lang="en-US" altLang="zh-CN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F83563-8D18-4A1E-8772-99ECD57ED017}" type="slidenum">
              <a:rPr lang="en-US" altLang="zh-CN" smtClean="0"/>
              <a:pPr/>
              <a:t>11</a:t>
            </a:fld>
            <a:endParaRPr lang="en-US" altLang="zh-CN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EA76A-2927-492C-A449-F34835E6B686}" type="slidenum">
              <a:rPr lang="en-US" altLang="zh-CN" smtClean="0"/>
              <a:pPr/>
              <a:t>12</a:t>
            </a:fld>
            <a:endParaRPr lang="en-US" altLang="zh-CN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0D779C-F1EE-4D7C-AF7E-0E00880F4FFF}" type="slidenum">
              <a:rPr lang="en-US" altLang="zh-CN" smtClean="0"/>
              <a:pPr/>
              <a:t>13</a:t>
            </a:fld>
            <a:endParaRPr lang="en-US" altLang="zh-CN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zh-CN" altLang="en-US">
                <a:latin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-1261" y="-157"/>
              <a:ext cx="7021" cy="1190"/>
              <a:chOff x="-1261" y="-154"/>
              <a:chExt cx="7021" cy="1190"/>
            </a:xfrm>
          </p:grpSpPr>
          <p:sp>
            <p:nvSpPr>
              <p:cNvPr id="8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latin typeface="Arial" charset="0"/>
                </a:endParaRPr>
              </a:p>
            </p:txBody>
          </p:sp>
          <p:grpSp>
            <p:nvGrpSpPr>
              <p:cNvPr id="9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8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9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0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1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2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4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5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6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7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8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49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0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1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2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3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4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5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6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7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8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59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0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1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2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3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4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5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6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7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8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69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0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1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2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3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4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5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6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7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8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79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0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1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2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3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4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5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6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7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8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89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90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91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92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93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</p:grpSp>
          <p:grpSp>
            <p:nvGrpSpPr>
              <p:cNvPr id="10" name="Group 63"/>
              <p:cNvGrpSpPr>
                <a:grpSpLocks/>
              </p:cNvGrpSpPr>
              <p:nvPr userDrawn="1"/>
            </p:nvGrpSpPr>
            <p:grpSpPr bwMode="auto">
              <a:xfrm>
                <a:off x="7" y="-154"/>
                <a:ext cx="5739" cy="418"/>
                <a:chOff x="1056" y="111"/>
                <a:chExt cx="2448" cy="418"/>
              </a:xfrm>
            </p:grpSpPr>
            <p:sp>
              <p:nvSpPr>
                <p:cNvPr id="27" name="Line 64"/>
                <p:cNvSpPr>
                  <a:spLocks noChangeShapeType="1"/>
                </p:cNvSpPr>
                <p:nvPr userDrawn="1"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8" name="Line 65"/>
                <p:cNvSpPr>
                  <a:spLocks noChangeShapeType="1"/>
                </p:cNvSpPr>
                <p:nvPr userDrawn="1"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9" name="Line 66"/>
                <p:cNvSpPr>
                  <a:spLocks noChangeShapeType="1"/>
                </p:cNvSpPr>
                <p:nvPr userDrawn="1"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0" name="Line 67"/>
                <p:cNvSpPr>
                  <a:spLocks noChangeShapeType="1"/>
                </p:cNvSpPr>
                <p:nvPr userDrawn="1"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" name="Line 68"/>
                <p:cNvSpPr>
                  <a:spLocks noChangeShapeType="1"/>
                </p:cNvSpPr>
                <p:nvPr userDrawn="1"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" name="Line 69"/>
                <p:cNvSpPr>
                  <a:spLocks noChangeShapeType="1"/>
                </p:cNvSpPr>
                <p:nvPr userDrawn="1"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3" name="Line 70"/>
                <p:cNvSpPr>
                  <a:spLocks noChangeShapeType="1"/>
                </p:cNvSpPr>
                <p:nvPr userDrawn="1"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4" name="Line 71"/>
                <p:cNvSpPr>
                  <a:spLocks noChangeShapeType="1"/>
                </p:cNvSpPr>
                <p:nvPr userDrawn="1"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5" name="Line 72"/>
                <p:cNvSpPr>
                  <a:spLocks noChangeShapeType="1"/>
                </p:cNvSpPr>
                <p:nvPr userDrawn="1"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6" name="Line 73"/>
                <p:cNvSpPr>
                  <a:spLocks noChangeShapeType="1"/>
                </p:cNvSpPr>
                <p:nvPr userDrawn="1"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7" name="Line 74"/>
                <p:cNvSpPr>
                  <a:spLocks noChangeShapeType="1"/>
                </p:cNvSpPr>
                <p:nvPr userDrawn="1"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</p:grpSp>
          <p:grpSp>
            <p:nvGrpSpPr>
              <p:cNvPr id="11" name="Group 75"/>
              <p:cNvGrpSpPr>
                <a:grpSpLocks/>
              </p:cNvGrpSpPr>
              <p:nvPr userDrawn="1"/>
            </p:nvGrpSpPr>
            <p:grpSpPr bwMode="auto">
              <a:xfrm>
                <a:off x="-1261" y="-1"/>
                <a:ext cx="2098" cy="1030"/>
                <a:chOff x="1208" y="109"/>
                <a:chExt cx="2098" cy="423"/>
              </a:xfrm>
            </p:grpSpPr>
            <p:sp>
              <p:nvSpPr>
                <p:cNvPr id="12" name="Line 76"/>
                <p:cNvSpPr>
                  <a:spLocks noChangeShapeType="1"/>
                </p:cNvSpPr>
                <p:nvPr userDrawn="1"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3" name="Line 77"/>
                <p:cNvSpPr>
                  <a:spLocks noChangeShapeType="1"/>
                </p:cNvSpPr>
                <p:nvPr userDrawn="1"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" name="Line 78"/>
                <p:cNvSpPr>
                  <a:spLocks noChangeShapeType="1"/>
                </p:cNvSpPr>
                <p:nvPr userDrawn="1"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5" name="Line 79"/>
                <p:cNvSpPr>
                  <a:spLocks noChangeShapeType="1"/>
                </p:cNvSpPr>
                <p:nvPr userDrawn="1"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6" name="Line 80"/>
                <p:cNvSpPr>
                  <a:spLocks noChangeShapeType="1"/>
                </p:cNvSpPr>
                <p:nvPr userDrawn="1"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7" name="Line 81"/>
                <p:cNvSpPr>
                  <a:spLocks noChangeShapeType="1"/>
                </p:cNvSpPr>
                <p:nvPr userDrawn="1"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8" name="Line 82"/>
                <p:cNvSpPr>
                  <a:spLocks noChangeShapeType="1"/>
                </p:cNvSpPr>
                <p:nvPr userDrawn="1"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9" name="Line 83"/>
                <p:cNvSpPr>
                  <a:spLocks noChangeShapeType="1"/>
                </p:cNvSpPr>
                <p:nvPr userDrawn="1"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0" name="Line 84"/>
                <p:cNvSpPr>
                  <a:spLocks noChangeShapeType="1"/>
                </p:cNvSpPr>
                <p:nvPr userDrawn="1"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1" name="Line 85"/>
                <p:cNvSpPr>
                  <a:spLocks noChangeShapeType="1"/>
                </p:cNvSpPr>
                <p:nvPr userDrawn="1"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2" name="Line 86"/>
                <p:cNvSpPr>
                  <a:spLocks noChangeShapeType="1"/>
                </p:cNvSpPr>
                <p:nvPr userDrawn="1"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3" name="Line 87"/>
                <p:cNvSpPr>
                  <a:spLocks noChangeShapeType="1"/>
                </p:cNvSpPr>
                <p:nvPr userDrawn="1"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4" name="Line 88"/>
                <p:cNvSpPr>
                  <a:spLocks noChangeShapeType="1"/>
                </p:cNvSpPr>
                <p:nvPr userDrawn="1"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5" name="Line 89"/>
                <p:cNvSpPr>
                  <a:spLocks noChangeShapeType="1"/>
                </p:cNvSpPr>
                <p:nvPr userDrawn="1"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26" name="Line 90"/>
                <p:cNvSpPr>
                  <a:spLocks noChangeShapeType="1"/>
                </p:cNvSpPr>
                <p:nvPr userDrawn="1"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</p:grpSp>
        </p:grpSp>
        <p:pic>
          <p:nvPicPr>
            <p:cNvPr id="7" name="Picture 91" descr="earth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4" name="Picture 97" descr="beiyu-logo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6725" y="2420938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88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189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95" name="Rectangle 94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6" name="Rectangle 9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" name="Rectangle 9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FE6F6-4371-4093-9085-69BD192E81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82FAC-ADAD-4C41-B7A6-FDB63D72A69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18C52-6061-4803-97BC-FEA68A3936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236C4-5B78-4546-8103-FB4EF1B1E1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1FA7-CB7B-4432-9665-1653EE0455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93A60-D75F-4AAC-B517-AF1E82701E0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F5C56-29CD-4D1C-BA30-A4F71A9132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DCC39-F3F6-4925-AA73-ED41CDA022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85F2F-F129-4F70-B1C4-AFE584BDCA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4C2FC-971C-4356-B086-B55C876AE5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4D162-1A94-4844-8DAB-37F3F8252CB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j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j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j-lt"/>
                <a:ea typeface="宋体" pitchFamily="2" charset="-122"/>
              </a:defRPr>
            </a:lvl1pPr>
          </a:lstStyle>
          <a:p>
            <a:pPr>
              <a:defRPr/>
            </a:pPr>
            <a:fld id="{13E07DA9-9FD4-463A-A90D-91FB0A1D2CE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1033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latin typeface="Arial" charset="0"/>
                </a:endParaRPr>
              </a:p>
            </p:txBody>
          </p:sp>
          <p:grpSp>
            <p:nvGrpSpPr>
              <p:cNvPr id="1036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1085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3084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85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86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87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88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89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0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1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2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3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4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5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6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7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8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099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0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1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2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3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4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5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6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7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8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09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0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1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2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3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4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5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6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7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8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19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0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1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2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3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4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5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6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7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8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29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0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1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2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3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4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5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6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7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8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39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</p:grpSp>
            <p:grpSp>
              <p:nvGrpSpPr>
                <p:cNvPr id="1086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3141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2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3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4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5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6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7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8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49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0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1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2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3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4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5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6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7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8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59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0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1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2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3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4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5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6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7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8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69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0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1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2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3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4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5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6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7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8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79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80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81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  <p:sp>
                <p:nvSpPr>
                  <p:cNvPr id="3182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1037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3184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85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86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87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88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89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0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1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2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3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4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5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6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7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8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199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0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1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2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3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4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</p:grpSp>
          <p:grpSp>
            <p:nvGrpSpPr>
              <p:cNvPr id="1038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3206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0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1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2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3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4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5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6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7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8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19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0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1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2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3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4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5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6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7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8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29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3230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</p:grpSp>
        </p:grpSp>
        <p:pic>
          <p:nvPicPr>
            <p:cNvPr id="1034" name="Picture 159" descr="earth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2" name="Picture 160" descr="beiyu-logo0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0"/>
            <a:ext cx="86518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chemeClr val="tx1"/>
          </a:solidFill>
          <a:latin typeface="+mn-lt"/>
          <a:ea typeface="+mn-ea"/>
          <a:cs typeface="楷体_GB231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6"/>
        </a:buBlip>
        <a:defRPr kumimoji="1" sz="2800">
          <a:solidFill>
            <a:schemeClr val="tx1"/>
          </a:solidFill>
          <a:latin typeface="+mn-lt"/>
          <a:ea typeface="+mn-ea"/>
          <a:cs typeface="楷体_GB231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楷体_GB231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  <a:cs typeface="楷体_GB231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  <a:cs typeface="楷体_GB231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913" y="1052513"/>
            <a:ext cx="7431087" cy="3138487"/>
          </a:xfrm>
        </p:spPr>
        <p:txBody>
          <a:bodyPr/>
          <a:lstStyle/>
          <a:p>
            <a:pPr eaLnBrk="1" hangingPunct="1"/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zh-CN" altLang="en-US" sz="2400" dirty="0" smtClean="0"/>
              <a:t>世界汉语教学学会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 smtClean="0"/>
              <a:t>2017-7-15</a:t>
            </a:r>
            <a:br>
              <a:rPr lang="en-US" altLang="zh-CN" sz="2400" dirty="0" smtClean="0"/>
            </a:br>
            <a:r>
              <a:rPr lang="en-US" altLang="zh-CN" sz="1000" dirty="0" smtClean="0"/>
              <a:t/>
            </a:r>
            <a:br>
              <a:rPr lang="en-US" altLang="zh-CN" sz="1000" dirty="0" smtClean="0"/>
            </a:br>
            <a:r>
              <a:rPr lang="zh-CN" altLang="en-US" sz="5400" dirty="0" smtClean="0"/>
              <a:t>国际汉语教师的知与能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250" y="3933825"/>
            <a:ext cx="6934200" cy="1295400"/>
          </a:xfrm>
        </p:spPr>
        <p:txBody>
          <a:bodyPr/>
          <a:lstStyle/>
          <a:p>
            <a:pPr eaLnBrk="1" hangingPunct="1"/>
            <a:endParaRPr lang="en-US" altLang="zh-CN" smtClean="0"/>
          </a:p>
          <a:p>
            <a:pPr eaLnBrk="1" hangingPunct="1"/>
            <a:endParaRPr lang="en-US" altLang="zh-CN" smtClean="0"/>
          </a:p>
          <a:p>
            <a:pPr eaLnBrk="1" hangingPunct="1"/>
            <a:r>
              <a:rPr lang="zh-CN" altLang="en-US" smtClean="0"/>
              <a:t>崔希亮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从问题入手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>
          <a:xfrm>
            <a:off x="428625" y="2147888"/>
            <a:ext cx="8358188" cy="4114800"/>
          </a:xfrm>
        </p:spPr>
        <p:txBody>
          <a:bodyPr/>
          <a:lstStyle/>
          <a:p>
            <a:r>
              <a:rPr lang="zh-CN" altLang="en-US" dirty="0" smtClean="0"/>
              <a:t>他有女朋友了～他女朋友有了</a:t>
            </a:r>
            <a:endParaRPr lang="en-US" altLang="zh-CN" dirty="0" smtClean="0"/>
          </a:p>
          <a:p>
            <a:r>
              <a:rPr lang="zh-CN" altLang="en-US" dirty="0" smtClean="0"/>
              <a:t>你给我回来～？你给他回来～？他给我回来</a:t>
            </a:r>
            <a:endParaRPr lang="en-US" altLang="zh-CN" dirty="0" smtClean="0"/>
          </a:p>
          <a:p>
            <a:r>
              <a:rPr lang="zh-CN" altLang="en-US" dirty="0" smtClean="0"/>
              <a:t>他长着一副大圆脸～</a:t>
            </a:r>
            <a:r>
              <a:rPr lang="en-US" altLang="zh-CN" dirty="0" smtClean="0"/>
              <a:t>*</a:t>
            </a:r>
            <a:r>
              <a:rPr lang="zh-CN" altLang="en-US" dirty="0" smtClean="0"/>
              <a:t>圆大脸</a:t>
            </a:r>
            <a:endParaRPr lang="en-US" altLang="zh-CN" dirty="0" smtClean="0"/>
          </a:p>
          <a:p>
            <a:r>
              <a:rPr lang="zh-CN" altLang="en-US" dirty="0" smtClean="0"/>
              <a:t>老师你媳妇在家吗？</a:t>
            </a:r>
            <a:endParaRPr lang="en-US" altLang="zh-CN" dirty="0" smtClean="0"/>
          </a:p>
          <a:p>
            <a:r>
              <a:rPr lang="zh-CN" altLang="en-US" dirty="0" smtClean="0"/>
              <a:t>条条道路通罗马～？条条汉子都是好汉</a:t>
            </a:r>
            <a:endParaRPr lang="en-US" altLang="zh-CN" dirty="0" smtClean="0"/>
          </a:p>
          <a:p>
            <a:r>
              <a:rPr lang="en-US" altLang="zh-CN" dirty="0" smtClean="0"/>
              <a:t>*</a:t>
            </a:r>
            <a:r>
              <a:rPr lang="zh-CN" altLang="en-US" dirty="0" smtClean="0"/>
              <a:t>我家有我爸爸、我妈妈和我狗</a:t>
            </a:r>
            <a:endParaRPr lang="en-US" altLang="zh-CN" dirty="0" smtClean="0"/>
          </a:p>
          <a:p>
            <a:r>
              <a:rPr lang="zh-CN" altLang="en-US" dirty="0" smtClean="0"/>
              <a:t>你想死我了～我想死你了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从问题入手</a:t>
            </a:r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有点贵～？有点便宜</a:t>
            </a:r>
            <a:endParaRPr lang="en-US" altLang="zh-CN" sz="2400" dirty="0" smtClean="0"/>
          </a:p>
          <a:p>
            <a:r>
              <a:rPr lang="zh-CN" altLang="en-US" sz="2400" dirty="0" smtClean="0"/>
              <a:t>来北京之前我们不认识～没来北京之前我们不认识</a:t>
            </a:r>
            <a:endParaRPr lang="en-US" altLang="zh-CN" sz="2400" dirty="0" smtClean="0"/>
          </a:p>
          <a:p>
            <a:r>
              <a:rPr lang="zh-CN" altLang="en-US" sz="2400" dirty="0" smtClean="0"/>
              <a:t>你的礼物这么贵，我接不</a:t>
            </a:r>
            <a:r>
              <a:rPr lang="zh-CN" altLang="en-US" sz="2400" dirty="0" smtClean="0"/>
              <a:t>受</a:t>
            </a:r>
            <a:endParaRPr lang="en-US" altLang="zh-CN" sz="2400" dirty="0" smtClean="0"/>
          </a:p>
          <a:p>
            <a:r>
              <a:rPr lang="zh-CN" altLang="en-US" sz="2400" dirty="0" smtClean="0"/>
              <a:t>？他</a:t>
            </a:r>
            <a:r>
              <a:rPr lang="zh-CN" altLang="en-US" sz="2400" dirty="0" smtClean="0"/>
              <a:t>吃过</a:t>
            </a:r>
            <a:r>
              <a:rPr lang="zh-CN" altLang="en-US" sz="2400" dirty="0" smtClean="0"/>
              <a:t>饭～他结过婚</a:t>
            </a:r>
            <a:endParaRPr lang="en-US" altLang="zh-CN" sz="2400" dirty="0" smtClean="0"/>
          </a:p>
          <a:p>
            <a:r>
              <a:rPr lang="zh-CN" altLang="en-US" sz="2400" dirty="0" smtClean="0"/>
              <a:t>出门～出城～出村～出山～</a:t>
            </a:r>
            <a:r>
              <a:rPr lang="zh-CN" altLang="en-US" sz="2400" dirty="0" smtClean="0"/>
              <a:t>出家</a:t>
            </a:r>
            <a:endParaRPr lang="en-US" altLang="zh-CN" sz="2400" dirty="0" smtClean="0"/>
          </a:p>
          <a:p>
            <a:r>
              <a:rPr lang="zh-CN" altLang="en-US" sz="2400" dirty="0" smtClean="0"/>
              <a:t>热</a:t>
            </a:r>
            <a:r>
              <a:rPr lang="zh-CN" altLang="en-US" sz="2400" dirty="0" smtClean="0"/>
              <a:t>菜～</a:t>
            </a:r>
            <a:r>
              <a:rPr lang="zh-CN" altLang="en-US" sz="2400" smtClean="0"/>
              <a:t>热饭～热身～热水～热天～热气球</a:t>
            </a:r>
            <a:endParaRPr lang="en-US" altLang="zh-CN" sz="2400" dirty="0" smtClean="0"/>
          </a:p>
          <a:p>
            <a:r>
              <a:rPr lang="zh-CN" altLang="en-US" sz="2400" dirty="0" smtClean="0"/>
              <a:t>下河～下海～下船～下岗～下馆子</a:t>
            </a:r>
            <a:endParaRPr lang="en-US" altLang="zh-CN" sz="2400" dirty="0" smtClean="0"/>
          </a:p>
          <a:p>
            <a:r>
              <a:rPr lang="zh-CN" altLang="en-US" sz="2400" dirty="0" smtClean="0"/>
              <a:t>便宜：东西便宜～占便宜～便宜你了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海外汉语教师的生涯准备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zh-CN" altLang="en-US" smtClean="0">
                <a:latin typeface="Times New Roman" pitchFamily="18" charset="0"/>
                <a:ea typeface="宋体" pitchFamily="2" charset="-122"/>
              </a:rPr>
              <a:t>专业训练</a:t>
            </a:r>
          </a:p>
          <a:p>
            <a:pPr algn="just" eaLnBrk="1" hangingPunct="1"/>
            <a:r>
              <a:rPr lang="zh-CN" altLang="en-US" smtClean="0">
                <a:latin typeface="Times New Roman" pitchFamily="18" charset="0"/>
                <a:ea typeface="宋体" pitchFamily="2" charset="-122"/>
              </a:rPr>
              <a:t>国际视野</a:t>
            </a:r>
            <a:endParaRPr lang="zh-CN" altLang="en-US" smtClean="0">
              <a:ea typeface="宋体" pitchFamily="2" charset="-122"/>
            </a:endParaRPr>
          </a:p>
          <a:p>
            <a:pPr algn="just" eaLnBrk="1" hangingPunct="1"/>
            <a:r>
              <a:rPr lang="zh-CN" altLang="en-US" smtClean="0">
                <a:latin typeface="Times New Roman" pitchFamily="18" charset="0"/>
                <a:ea typeface="宋体" pitchFamily="2" charset="-122"/>
              </a:rPr>
              <a:t>事业心</a:t>
            </a:r>
          </a:p>
          <a:p>
            <a:pPr algn="just" eaLnBrk="1" hangingPunct="1"/>
            <a:r>
              <a:rPr lang="zh-CN" altLang="en-US" smtClean="0">
                <a:latin typeface="Times New Roman" pitchFamily="18" charset="0"/>
                <a:ea typeface="宋体" pitchFamily="2" charset="-122"/>
              </a:rPr>
              <a:t>责任感</a:t>
            </a:r>
            <a:endParaRPr lang="zh-CN" altLang="en-US" smtClean="0">
              <a:ea typeface="宋体" pitchFamily="2" charset="-122"/>
            </a:endParaRPr>
          </a:p>
          <a:p>
            <a:pPr algn="just" eaLnBrk="1" hangingPunct="1"/>
            <a:r>
              <a:rPr lang="zh-CN" altLang="en-US" smtClean="0">
                <a:latin typeface="Times New Roman" pitchFamily="18" charset="0"/>
                <a:ea typeface="宋体" pitchFamily="2" charset="-122"/>
              </a:rPr>
              <a:t>包容精神</a:t>
            </a:r>
          </a:p>
          <a:p>
            <a:pPr algn="just" eaLnBrk="1" hangingPunct="1"/>
            <a:r>
              <a:rPr lang="zh-CN" altLang="en-US" smtClean="0">
                <a:latin typeface="Times New Roman" pitchFamily="18" charset="0"/>
                <a:ea typeface="宋体" pitchFamily="2" charset="-122"/>
              </a:rPr>
              <a:t>合作精神</a:t>
            </a:r>
          </a:p>
          <a:p>
            <a:pPr algn="just" eaLnBrk="1" hangingPunct="1">
              <a:buFontTx/>
              <a:buNone/>
            </a:pPr>
            <a:endParaRPr lang="en-US" altLang="zh-CN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教师须知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教什么</a:t>
            </a:r>
          </a:p>
          <a:p>
            <a:pPr eaLnBrk="1" hangingPunct="1"/>
            <a:r>
              <a:rPr lang="zh-CN" altLang="en-US" smtClean="0"/>
              <a:t>怎么教</a:t>
            </a:r>
          </a:p>
          <a:p>
            <a:pPr eaLnBrk="1" hangingPunct="1"/>
            <a:r>
              <a:rPr lang="zh-CN" altLang="en-US" smtClean="0"/>
              <a:t>怎么学</a:t>
            </a:r>
          </a:p>
          <a:p>
            <a:pPr eaLnBrk="1" hangingPunct="1"/>
            <a:r>
              <a:rPr lang="zh-CN" altLang="en-US" smtClean="0"/>
              <a:t>在哪里教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教什么人</a:t>
            </a:r>
          </a:p>
          <a:p>
            <a:pPr eaLnBrk="1" hangingPunct="1"/>
            <a:r>
              <a:rPr lang="zh-CN" altLang="en-US" smtClean="0"/>
              <a:t>用什么方式教</a:t>
            </a:r>
          </a:p>
        </p:txBody>
      </p:sp>
      <p:pic>
        <p:nvPicPr>
          <p:cNvPr id="7172" name="图片 16" descr="人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1750" y="3505200"/>
            <a:ext cx="27622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教师的素养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教师的知识结构</a:t>
            </a:r>
          </a:p>
          <a:p>
            <a:pPr eaLnBrk="1" hangingPunct="1"/>
            <a:r>
              <a:rPr lang="zh-CN" altLang="en-US" smtClean="0"/>
              <a:t>教师的能力结构</a:t>
            </a:r>
          </a:p>
          <a:p>
            <a:pPr eaLnBrk="1" hangingPunct="1"/>
            <a:r>
              <a:rPr lang="zh-CN" altLang="en-US" smtClean="0"/>
              <a:t>教师的文化热情</a:t>
            </a:r>
          </a:p>
          <a:p>
            <a:pPr eaLnBrk="1" hangingPunct="1"/>
            <a:r>
              <a:rPr lang="zh-CN" altLang="en-US" smtClean="0"/>
              <a:t>教师的包容精神 </a:t>
            </a:r>
          </a:p>
          <a:p>
            <a:pPr eaLnBrk="1" hangingPunct="1"/>
            <a:r>
              <a:rPr lang="zh-CN" altLang="en-US" smtClean="0"/>
              <a:t>教师的引导技巧</a:t>
            </a:r>
          </a:p>
          <a:p>
            <a:pPr eaLnBrk="1" hangingPunct="1"/>
            <a:r>
              <a:rPr lang="zh-CN" altLang="en-US" smtClean="0"/>
              <a:t>教师的教学艺术</a:t>
            </a:r>
          </a:p>
          <a:p>
            <a:pPr eaLnBrk="1" hangingPunct="1"/>
            <a:r>
              <a:rPr lang="zh-CN" altLang="en-US" smtClean="0"/>
              <a:t>教师的道德修养</a:t>
            </a:r>
          </a:p>
        </p:txBody>
      </p:sp>
      <p:pic>
        <p:nvPicPr>
          <p:cNvPr id="4" name="Picture 7" descr="OC2M01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357438"/>
            <a:ext cx="464343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知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47888"/>
            <a:ext cx="800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汉语知识（了解语言自身的特点和规律）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外语知识（最好懂两门外语）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驻在国的知识（入国问禁、入境问俗）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语言学知识（用语言学的理论来解决实际问题）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中国文化知识（文学、艺术、思想、宗教等）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中国历史地理知识（了解中国史地）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中国社会知识（洞悉中国社会结构、社会现象）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教育心理学知识（知己知彼、知心知意）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/>
              <a:t>百科知识（一事不知儒者之耻）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5" descr="u=2901304887,4029189864&amp;fm=23&amp;gp=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2786063"/>
            <a:ext cx="23304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图片 6" descr="u=2844372261,3965089584&amp;fm=23&amp;gp=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857250"/>
            <a:ext cx="33845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图片 7" descr="u=1037644942,2219628304&amp;fm=23&amp;gp=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4643438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能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857375"/>
            <a:ext cx="7772400" cy="4114800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语言表达能力（把话说清楚）</a:t>
            </a:r>
          </a:p>
          <a:p>
            <a:pPr eaLnBrk="1" hangingPunct="1"/>
            <a:r>
              <a:rPr lang="zh-CN" altLang="en-US" sz="2800" smtClean="0"/>
              <a:t>课堂组织能力（当好教练）</a:t>
            </a:r>
          </a:p>
          <a:p>
            <a:pPr eaLnBrk="1" hangingPunct="1"/>
            <a:r>
              <a:rPr lang="zh-CN" altLang="en-US" sz="2800" smtClean="0"/>
              <a:t>外交能力（很快打开局面）</a:t>
            </a:r>
          </a:p>
          <a:p>
            <a:pPr eaLnBrk="1" hangingPunct="1"/>
            <a:r>
              <a:rPr lang="zh-CN" altLang="en-US" sz="2800" smtClean="0"/>
              <a:t>表演能力（必要时表情身段语音语调）</a:t>
            </a:r>
          </a:p>
          <a:p>
            <a:pPr eaLnBrk="1" hangingPunct="1"/>
            <a:r>
              <a:rPr lang="zh-CN" altLang="en-US" sz="2800" smtClean="0"/>
              <a:t>理解能力（听得懂学生的问题）</a:t>
            </a:r>
          </a:p>
          <a:p>
            <a:pPr eaLnBrk="1" hangingPunct="1"/>
            <a:r>
              <a:rPr lang="zh-CN" altLang="en-US" sz="2800" smtClean="0"/>
              <a:t>科学研究的能力（抓住问题的实质）</a:t>
            </a:r>
          </a:p>
          <a:p>
            <a:pPr eaLnBrk="1" hangingPunct="1"/>
            <a:r>
              <a:rPr lang="zh-CN" altLang="en-US" sz="2800" smtClean="0"/>
              <a:t>亲和能力（赢得学生的好感）</a:t>
            </a:r>
            <a:endParaRPr lang="en-US" altLang="zh-CN" sz="2800" smtClean="0"/>
          </a:p>
          <a:p>
            <a:pPr eaLnBrk="1" hangingPunct="1"/>
            <a:r>
              <a:rPr lang="zh-CN" altLang="en-US" sz="2800" smtClean="0"/>
              <a:t>跨文化交际能力（避免文化冲突）</a:t>
            </a:r>
          </a:p>
          <a:p>
            <a:pPr eaLnBrk="1" hangingPunct="1"/>
            <a:r>
              <a:rPr lang="zh-CN" altLang="en-US" sz="2800" smtClean="0"/>
              <a:t>现代教育技术应用能力（会用多媒体）</a:t>
            </a:r>
          </a:p>
          <a:p>
            <a:pPr eaLnBrk="1" hangingPunct="1">
              <a:buFontTx/>
              <a:buNone/>
            </a:pPr>
            <a:endParaRPr lang="en-US" altLang="zh-CN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教师发展</a:t>
            </a:r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做好规划</a:t>
            </a:r>
            <a:endParaRPr lang="en-US" altLang="zh-CN" smtClean="0"/>
          </a:p>
          <a:p>
            <a:r>
              <a:rPr lang="zh-CN" altLang="en-US" smtClean="0"/>
              <a:t>打好基础</a:t>
            </a:r>
            <a:endParaRPr lang="en-US" altLang="zh-CN" smtClean="0"/>
          </a:p>
          <a:p>
            <a:r>
              <a:rPr lang="zh-CN" altLang="en-US" smtClean="0"/>
              <a:t>积累经验</a:t>
            </a:r>
            <a:endParaRPr lang="en-US" altLang="zh-CN" smtClean="0"/>
          </a:p>
          <a:p>
            <a:r>
              <a:rPr lang="zh-CN" altLang="en-US" smtClean="0"/>
              <a:t>开展研究</a:t>
            </a:r>
            <a:endParaRPr lang="en-US" altLang="zh-CN" smtClean="0"/>
          </a:p>
          <a:p>
            <a:r>
              <a:rPr lang="zh-CN" altLang="en-US" smtClean="0"/>
              <a:t>把握机会</a:t>
            </a:r>
            <a:endParaRPr lang="en-US" altLang="zh-CN" smtClean="0"/>
          </a:p>
          <a:p>
            <a:r>
              <a:rPr lang="zh-CN" altLang="en-US" smtClean="0"/>
              <a:t>拓展技能</a:t>
            </a:r>
            <a:endParaRPr lang="en-US" altLang="zh-CN" smtClean="0"/>
          </a:p>
          <a:p>
            <a:r>
              <a:rPr lang="zh-CN" altLang="en-US" smtClean="0"/>
              <a:t>收获快乐</a:t>
            </a:r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汉语教师的使命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以此为业</a:t>
            </a:r>
          </a:p>
          <a:p>
            <a:pPr eaLnBrk="1" hangingPunct="1"/>
            <a:r>
              <a:rPr lang="zh-CN" altLang="en-US" smtClean="0"/>
              <a:t>以此为乐</a:t>
            </a:r>
          </a:p>
          <a:p>
            <a:pPr eaLnBrk="1" hangingPunct="1"/>
            <a:r>
              <a:rPr lang="zh-CN" altLang="en-US" smtClean="0"/>
              <a:t>以此为荣</a:t>
            </a:r>
          </a:p>
          <a:p>
            <a:pPr eaLnBrk="1" hangingPunct="1"/>
            <a:r>
              <a:rPr lang="zh-CN" altLang="en-US" smtClean="0"/>
              <a:t>以此为善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以此为己任</a:t>
            </a:r>
          </a:p>
          <a:p>
            <a:pPr eaLnBrk="1" hangingPunct="1">
              <a:buFontTx/>
              <a:buNone/>
            </a:pPr>
            <a:endParaRPr lang="en-US" altLang="zh-CN" smtClean="0"/>
          </a:p>
        </p:txBody>
      </p:sp>
      <p:pic>
        <p:nvPicPr>
          <p:cNvPr id="13316" name="Picture 4" descr="2907636509427806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2276475"/>
            <a:ext cx="52832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对教师的期望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有心人</a:t>
            </a:r>
          </a:p>
          <a:p>
            <a:pPr eaLnBrk="1" hangingPunct="1"/>
            <a:r>
              <a:rPr lang="zh-CN" altLang="en-US" smtClean="0"/>
              <a:t>书卷气</a:t>
            </a:r>
          </a:p>
          <a:p>
            <a:pPr eaLnBrk="1" hangingPunct="1"/>
            <a:r>
              <a:rPr lang="zh-CN" altLang="en-US" smtClean="0"/>
              <a:t>烟火色</a:t>
            </a:r>
          </a:p>
          <a:p>
            <a:pPr eaLnBrk="1" hangingPunct="1"/>
            <a:r>
              <a:rPr lang="zh-CN" altLang="en-US" smtClean="0"/>
              <a:t>雨露功</a:t>
            </a:r>
          </a:p>
          <a:p>
            <a:pPr eaLnBrk="1" hangingPunct="1"/>
            <a:endParaRPr lang="en-US" altLang="zh-CN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060575"/>
            <a:ext cx="50419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1371600"/>
            <a:ext cx="8367712" cy="2286000"/>
          </a:xfrm>
        </p:spPr>
        <p:txBody>
          <a:bodyPr/>
          <a:lstStyle/>
          <a:p>
            <a:pPr eaLnBrk="1" hangingPunct="1"/>
            <a:r>
              <a:rPr lang="zh-CN" altLang="en-US" smtClean="0"/>
              <a:t>为学日益，为道日损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50825" y="4267200"/>
            <a:ext cx="8512175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CN" sz="3000" b="1" smtClean="0"/>
              <a:t>                     cuixl@blcu.edu.cn</a:t>
            </a:r>
          </a:p>
        </p:txBody>
      </p:sp>
      <p:pic>
        <p:nvPicPr>
          <p:cNvPr id="4" name="Picture 11" descr="运动会"/>
          <p:cNvPicPr>
            <a:picLocks noChangeAspect="1" noChangeArrowheads="1"/>
          </p:cNvPicPr>
          <p:nvPr/>
        </p:nvPicPr>
        <p:blipFill>
          <a:blip r:embed="rId3">
            <a:lum bright="6000" contrast="18000"/>
          </a:blip>
          <a:srcRect/>
          <a:stretch>
            <a:fillRect/>
          </a:stretch>
        </p:blipFill>
        <p:spPr bwMode="auto">
          <a:xfrm>
            <a:off x="468313" y="3716338"/>
            <a:ext cx="8305800" cy="2752725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对外汉语教学的道与术">
  <a:themeElements>
    <a:clrScheme name="对外汉语教学的道与术 5">
      <a:dk1>
        <a:srgbClr val="000000"/>
      </a:dk1>
      <a:lt1>
        <a:srgbClr val="E9E6D9"/>
      </a:lt1>
      <a:dk2>
        <a:srgbClr val="666633"/>
      </a:dk2>
      <a:lt2>
        <a:srgbClr val="CEC7AA"/>
      </a:lt2>
      <a:accent1>
        <a:srgbClr val="FFFFCC"/>
      </a:accent1>
      <a:accent2>
        <a:srgbClr val="B5E0E3"/>
      </a:accent2>
      <a:accent3>
        <a:srgbClr val="F2F0E9"/>
      </a:accent3>
      <a:accent4>
        <a:srgbClr val="000000"/>
      </a:accent4>
      <a:accent5>
        <a:srgbClr val="FFFFE2"/>
      </a:accent5>
      <a:accent6>
        <a:srgbClr val="A4CBCE"/>
      </a:accent6>
      <a:hlink>
        <a:srgbClr val="B6AB82"/>
      </a:hlink>
      <a:folHlink>
        <a:srgbClr val="A0925E"/>
      </a:folHlink>
    </a:clrScheme>
    <a:fontScheme name="对外汉语教学的道与术">
      <a:majorFont>
        <a:latin typeface="Times New Roman"/>
        <a:ea typeface="华文新魏"/>
        <a:cs typeface=""/>
      </a:majorFont>
      <a:minorFont>
        <a:latin typeface="Tahoma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对外汉语教学的道与术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对外汉语教学的道与术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的道与术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的道与术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的道与术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的道与术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对外汉语教学的道与术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的道与术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D:\My Documents\working paper\对外汉语教学的道与术.ppt</Template>
  <TotalTime>469</TotalTime>
  <Words>466</Words>
  <Application>Microsoft Office PowerPoint</Application>
  <PresentationFormat>全屏显示(4:3)</PresentationFormat>
  <Paragraphs>93</Paragraphs>
  <Slides>13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对外汉语教学的道与术</vt:lpstr>
      <vt:lpstr>    世界汉语教学学会 2017-7-15  国际汉语教师的知与能</vt:lpstr>
      <vt:lpstr>从问题入手</vt:lpstr>
      <vt:lpstr>从问题入手</vt:lpstr>
      <vt:lpstr>海外汉语教师的生涯准备</vt:lpstr>
      <vt:lpstr>教师须知</vt:lpstr>
      <vt:lpstr>教师的素养</vt:lpstr>
      <vt:lpstr>知</vt:lpstr>
      <vt:lpstr>幻灯片 8</vt:lpstr>
      <vt:lpstr>能</vt:lpstr>
      <vt:lpstr>教师发展</vt:lpstr>
      <vt:lpstr>汉语教师的使命</vt:lpstr>
      <vt:lpstr>对教师的期望</vt:lpstr>
      <vt:lpstr>为学日益，为道日损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对外汉语教师的知识和能力</dc:title>
  <dc:creator>ibm</dc:creator>
  <cp:lastModifiedBy>崔希亮</cp:lastModifiedBy>
  <cp:revision>48</cp:revision>
  <dcterms:created xsi:type="dcterms:W3CDTF">2004-07-25T04:24:49Z</dcterms:created>
  <dcterms:modified xsi:type="dcterms:W3CDTF">2017-07-14T03:40:03Z</dcterms:modified>
</cp:coreProperties>
</file>