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sldIdLst>
    <p:sldId id="279" r:id="rId2"/>
    <p:sldId id="291" r:id="rId3"/>
    <p:sldId id="296" r:id="rId4"/>
    <p:sldId id="297" r:id="rId5"/>
    <p:sldId id="292" r:id="rId6"/>
    <p:sldId id="294" r:id="rId7"/>
    <p:sldId id="295" r:id="rId8"/>
    <p:sldId id="293" r:id="rId9"/>
    <p:sldId id="302" r:id="rId10"/>
    <p:sldId id="303" r:id="rId11"/>
    <p:sldId id="298" r:id="rId12"/>
    <p:sldId id="299" r:id="rId13"/>
    <p:sldId id="300" r:id="rId14"/>
    <p:sldId id="301" r:id="rId15"/>
    <p:sldId id="304" r:id="rId16"/>
    <p:sldId id="305" r:id="rId17"/>
    <p:sldId id="277" r:id="rId18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7A77"/>
    <a:srgbClr val="3333CC"/>
    <a:srgbClr val="FFCC00"/>
    <a:srgbClr val="66FF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3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39939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fld id="{C6C748F6-CE89-4C79-A263-56831982FE9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3CCE2B-28D4-4C18-B0CF-911CDB107C13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BDA2BE-39B0-448B-B578-A4542513C02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905000"/>
            <a:ext cx="4194175" cy="4194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194175" cy="4194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1FAB45-9215-48B2-8315-2785CC4B09E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37E9B-1FB4-4E75-A2E0-A06F703028C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58EBE7-D344-451C-964D-30E1834FD3F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5F2219-25E2-439F-A66D-D6E1D22734E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19637A-6975-4D01-AC2E-53E196B04FB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5C883A-CBD7-460E-8001-FF680FFCDAD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53F28A-BCDD-4209-AF2A-73A060554CF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609600"/>
            <a:ext cx="2135187" cy="5489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609600"/>
            <a:ext cx="6253163" cy="5489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701DF0-6097-4135-9597-1BE86F82359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609600"/>
            <a:ext cx="85407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01625" y="1905000"/>
            <a:ext cx="8540750" cy="419417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28332F-1AAE-4716-9C9B-E0B5471BAD4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609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905000"/>
            <a:ext cx="8540750" cy="41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CF7769B9-1FED-4A0A-92E3-DFBDC2C3D94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389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9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389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9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389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9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389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9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389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9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9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v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itchFamily="2" charset="2"/>
        <a:buChar char="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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languagetesting.com/scale.ht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languagetesting.com/images/Scale.jpg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hzhang6@wisc.ed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282575" y="836613"/>
            <a:ext cx="8820150" cy="1668462"/>
          </a:xfrm>
        </p:spPr>
        <p:txBody>
          <a:bodyPr/>
          <a:lstStyle/>
          <a:p>
            <a:r>
              <a:rPr lang="zh-CN" altLang="en-US" sz="4800" b="1" smtClean="0">
                <a:solidFill>
                  <a:srgbClr val="00B050"/>
                </a:solidFill>
                <a:latin typeface="幼圆" pitchFamily="49" charset="-122"/>
                <a:ea typeface="幼圆" pitchFamily="49" charset="-122"/>
              </a:rPr>
              <a:t>二语习得中的跨文化交际问题：学理与操作</a:t>
            </a:r>
          </a:p>
        </p:txBody>
      </p:sp>
      <p:sp>
        <p:nvSpPr>
          <p:cNvPr id="3075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619250" y="3141663"/>
            <a:ext cx="6400800" cy="2879725"/>
          </a:xfrm>
        </p:spPr>
        <p:txBody>
          <a:bodyPr/>
          <a:lstStyle/>
          <a:p>
            <a:r>
              <a:rPr lang="zh-CN" altLang="en-US" sz="2800" b="1" smtClean="0">
                <a:solidFill>
                  <a:schemeClr val="hlink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张洪明</a:t>
            </a:r>
          </a:p>
          <a:p>
            <a:endParaRPr lang="zh-CN" altLang="en-US" sz="2800" b="1" smtClean="0">
              <a:solidFill>
                <a:schemeClr val="hlink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r>
              <a:rPr lang="zh-CN" altLang="en-US" sz="2800" b="1" smtClean="0">
                <a:solidFill>
                  <a:schemeClr val="hlink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美国威斯康星大学麦迪逊校区</a:t>
            </a:r>
          </a:p>
          <a:p>
            <a:endParaRPr lang="zh-CN" altLang="en-US" sz="2800" b="1" smtClean="0">
              <a:solidFill>
                <a:schemeClr val="hlink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r>
              <a:rPr lang="en-US" altLang="zh-CN" sz="2800" b="1" smtClean="0">
                <a:solidFill>
                  <a:schemeClr val="hlink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University of Wisconsin-Madison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008063" y="549275"/>
            <a:ext cx="7235825" cy="792163"/>
          </a:xfrm>
        </p:spPr>
        <p:txBody>
          <a:bodyPr/>
          <a:lstStyle/>
          <a:p>
            <a:pPr eaLnBrk="1" hangingPunct="1"/>
            <a:r>
              <a:rPr lang="en-US" altLang="zh-CN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国际汉语教师标准</a:t>
            </a:r>
            <a:r>
              <a:rPr lang="en-US" altLang="zh-CN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endParaRPr lang="zh-CN" altLang="en-US" b="1" smtClean="0">
              <a:solidFill>
                <a:srgbClr val="00B05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  <p:sp>
        <p:nvSpPr>
          <p:cNvPr id="4099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07950" y="1773238"/>
            <a:ext cx="9036050" cy="4751387"/>
          </a:xfrm>
        </p:spPr>
        <p:txBody>
          <a:bodyPr/>
          <a:lstStyle/>
          <a:p>
            <a:pPr algn="l"/>
            <a:r>
              <a:rPr lang="zh-CN" altLang="en-US" sz="40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了解世界主要文化的特点；尊重不同文化，具有多元文化意识；能自觉比较中外文化的主要异同，并应用于教学实践；了解跨文化交际的基本原则和策略；掌握跨文化交际技巧，能有效解决跨文化交际中遇到的问题；能使用任教国语言或英语进行交际和教学。</a:t>
            </a:r>
            <a:endParaRPr lang="en-US" altLang="zh-CN" sz="40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395288" y="692150"/>
            <a:ext cx="8353425" cy="792163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二语习得中的跨文化交际问题</a:t>
            </a:r>
          </a:p>
        </p:txBody>
      </p:sp>
      <p:sp>
        <p:nvSpPr>
          <p:cNvPr id="5123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07950" y="1557338"/>
            <a:ext cx="9036050" cy="4967287"/>
          </a:xfrm>
        </p:spPr>
        <p:txBody>
          <a:bodyPr/>
          <a:lstStyle/>
          <a:p>
            <a:pPr marL="457200" indent="-457200" algn="l">
              <a:buFont typeface="Arial" charset="0"/>
              <a:buChar char="•"/>
            </a:pP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跨文化交际</a:t>
            </a:r>
            <a:r>
              <a:rPr lang="en-US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vs. 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二语习得中的跨文化交际</a:t>
            </a:r>
            <a:endParaRPr lang="en-US" altLang="en-US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文化知识习得  </a:t>
            </a:r>
            <a:r>
              <a:rPr lang="en-US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vs. 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交际能力习得（功能）</a:t>
            </a:r>
            <a:endParaRPr lang="en-US" altLang="en-US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从业者</a:t>
            </a:r>
            <a:r>
              <a:rPr lang="en-US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vs. 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非从业者（语言教师</a:t>
            </a:r>
            <a:r>
              <a:rPr lang="en-US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vs. 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普罗大众、外交人员等等）</a:t>
            </a:r>
            <a:endParaRPr lang="en-US" altLang="en-US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输出方</a:t>
            </a:r>
            <a:r>
              <a:rPr lang="en-US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vs. 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接受方（双向</a:t>
            </a:r>
            <a:r>
              <a:rPr lang="en-US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vs. 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单向）</a:t>
            </a:r>
            <a:endParaRPr lang="en-US" altLang="en-US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中国人教外国人汉语</a:t>
            </a:r>
            <a:r>
              <a:rPr lang="en-US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 vs. 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外国人教外国人汉语</a:t>
            </a:r>
            <a:endParaRPr lang="en-US" altLang="en-US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显性文化</a:t>
            </a:r>
            <a:r>
              <a:rPr lang="en-US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vs. 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隐形文化</a:t>
            </a:r>
            <a:endParaRPr lang="en-US" altLang="en-US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语言教学</a:t>
            </a:r>
            <a:r>
              <a:rPr lang="en-US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vs. 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文化教学</a:t>
            </a:r>
            <a:endParaRPr lang="en-US" altLang="zh-CN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07950" y="692150"/>
            <a:ext cx="8856663" cy="792163"/>
          </a:xfrm>
        </p:spPr>
        <p:txBody>
          <a:bodyPr/>
          <a:lstStyle/>
          <a:p>
            <a:pPr eaLnBrk="1" hangingPunct="1"/>
            <a:r>
              <a:rPr lang="zh-CN" altLang="en-US" sz="4000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文化元素在北美外语教学界的地位</a:t>
            </a:r>
          </a:p>
        </p:txBody>
      </p:sp>
      <p:sp>
        <p:nvSpPr>
          <p:cNvPr id="6147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07950" y="1773238"/>
            <a:ext cx="8785225" cy="4751387"/>
          </a:xfrm>
        </p:spPr>
        <p:txBody>
          <a:bodyPr/>
          <a:lstStyle/>
          <a:p>
            <a:pPr algn="l" eaLnBrk="1" hangingPunct="1"/>
            <a:endParaRPr lang="en-US" altLang="zh-CN" sz="2800" smtClean="0"/>
          </a:p>
          <a:p>
            <a:pPr algn="l" eaLnBrk="1" hangingPunct="1"/>
            <a:endParaRPr lang="en-US" altLang="zh-CN" sz="2800" smtClean="0"/>
          </a:p>
          <a:p>
            <a:pPr eaLnBrk="1" hangingPunct="1"/>
            <a:r>
              <a:rPr lang="zh-CN" altLang="en-US" sz="4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美国外语教学委员会制定的语言和文化水平基准评估</a:t>
            </a:r>
            <a:endParaRPr lang="en-US" altLang="zh-CN" sz="4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-107950" y="468313"/>
            <a:ext cx="9251950" cy="688975"/>
          </a:xfrm>
        </p:spPr>
        <p:txBody>
          <a:bodyPr/>
          <a:lstStyle/>
          <a:p>
            <a:pPr eaLnBrk="1" hangingPunct="1"/>
            <a:r>
              <a:rPr lang="zh-CN" altLang="en-US" sz="3200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美国外语教学委员会颁布的语言文化水平基准评估</a:t>
            </a:r>
          </a:p>
        </p:txBody>
      </p:sp>
      <p:sp>
        <p:nvSpPr>
          <p:cNvPr id="7171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07950" y="1773238"/>
            <a:ext cx="9036050" cy="4751387"/>
          </a:xfrm>
        </p:spPr>
        <p:txBody>
          <a:bodyPr/>
          <a:lstStyle/>
          <a:p>
            <a:pPr algn="l" eaLnBrk="1" hangingPunct="1"/>
            <a:endParaRPr lang="en-US" altLang="zh-CN" sz="28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07950" y="1381125"/>
          <a:ext cx="9036050" cy="54789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0194"/>
                <a:gridCol w="3275856"/>
              </a:tblGrid>
              <a:tr h="54784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u="sng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Superior</a:t>
                      </a:r>
                      <a:endParaRPr lang="en-US" sz="2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u="sng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Advanced</a:t>
                      </a:r>
                      <a:endParaRPr lang="en-US" sz="2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u="sng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ADVANCED HIGH</a:t>
                      </a: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24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u="sng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ADVANCED MID</a:t>
                      </a:r>
                      <a:r>
                        <a:rPr lang="en-US" sz="240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/>
                      </a:r>
                      <a:br>
                        <a:rPr lang="en-US" sz="240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</a:br>
                      <a:r>
                        <a:rPr lang="en-US" sz="2400" u="sng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ADVANCED LOW</a:t>
                      </a:r>
                      <a:endParaRPr lang="en-US" sz="2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u="sng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Intermediate</a:t>
                      </a:r>
                      <a:endParaRPr lang="en-US" sz="2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INTERMEDIATE HIGH</a:t>
                      </a:r>
                      <a:r>
                        <a:rPr lang="en-US" sz="240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/>
                      </a:r>
                      <a:br>
                        <a:rPr lang="en-US" sz="240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</a:br>
                      <a:r>
                        <a:rPr lang="en-US" sz="2400" u="sng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INTERMEDIATE MID</a:t>
                      </a:r>
                      <a:r>
                        <a:rPr lang="en-US" sz="240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/>
                      </a:r>
                      <a:br>
                        <a:rPr lang="en-US" sz="240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</a:br>
                      <a:r>
                        <a:rPr lang="en-US" sz="2400" u="sng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INTERMEDIATE LOW</a:t>
                      </a: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u="sng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Novice</a:t>
                      </a:r>
                      <a:endParaRPr lang="en-US" sz="2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NOVICE HIGH</a:t>
                      </a:r>
                      <a:r>
                        <a:rPr lang="en-US" sz="240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/>
                      </a:r>
                      <a:br>
                        <a:rPr lang="en-US" sz="240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</a:br>
                      <a:r>
                        <a:rPr lang="en-US" sz="2400" u="sng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NOVICE MID</a:t>
                      </a:r>
                      <a:r>
                        <a:rPr lang="en-US" sz="240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/>
                      </a:r>
                      <a:br>
                        <a:rPr lang="en-US" sz="240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</a:br>
                      <a:r>
                        <a:rPr lang="en-US" sz="2400" u="sng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NOVICE LOW</a:t>
                      </a: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7180" name="Picture 4" descr="http://www.languagetesting.com/images/Scale.jpg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971550" y="1423988"/>
            <a:ext cx="4392613" cy="531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181" name="Group 5"/>
          <p:cNvGrpSpPr>
            <a:grpSpLocks/>
          </p:cNvGrpSpPr>
          <p:nvPr/>
        </p:nvGrpSpPr>
        <p:grpSpPr bwMode="auto">
          <a:xfrm>
            <a:off x="4333875" y="8294688"/>
            <a:ext cx="1590675" cy="2562225"/>
            <a:chOff x="765" y="1200"/>
            <a:chExt cx="2505" cy="4035"/>
          </a:xfrm>
        </p:grpSpPr>
        <p:sp>
          <p:nvSpPr>
            <p:cNvPr id="7182" name="Rectangle 6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1275" y="4785"/>
              <a:ext cx="1395" cy="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/>
            </a:p>
          </p:txBody>
        </p:sp>
        <p:sp>
          <p:nvSpPr>
            <p:cNvPr id="7183" name="Rectangle 7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765" y="3930"/>
              <a:ext cx="2505" cy="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/>
            </a:p>
          </p:txBody>
        </p:sp>
        <p:sp>
          <p:nvSpPr>
            <p:cNvPr id="7184" name="Rectangle 8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1050" y="2850"/>
              <a:ext cx="1950" cy="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/>
            </a:p>
          </p:txBody>
        </p:sp>
        <p:sp>
          <p:nvSpPr>
            <p:cNvPr id="7185" name="Rectangle 9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1080" y="1200"/>
              <a:ext cx="1860" cy="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008063" y="692150"/>
            <a:ext cx="7235825" cy="792163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事实观察</a:t>
            </a:r>
          </a:p>
        </p:txBody>
      </p:sp>
      <p:sp>
        <p:nvSpPr>
          <p:cNvPr id="8195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07950" y="1773238"/>
            <a:ext cx="9036050" cy="4751387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两种不同性质的折衷：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中庸之道  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vs.  compromise</a:t>
            </a:r>
          </a:p>
          <a:p>
            <a:pPr algn="l">
              <a:defRPr/>
            </a:pP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中美师生观差异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学生课堂表现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一日为师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 vs. </a:t>
            </a: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吾爱吾师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两种不同性质的忽</a:t>
            </a:r>
            <a:r>
              <a:rPr lang="zh-CN" alt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悠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008063" y="692150"/>
            <a:ext cx="7235825" cy="792163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语言是文化的载体</a:t>
            </a:r>
          </a:p>
        </p:txBody>
      </p:sp>
      <p:sp>
        <p:nvSpPr>
          <p:cNvPr id="9219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07950" y="1773238"/>
            <a:ext cx="9036050" cy="4751387"/>
          </a:xfrm>
        </p:spPr>
        <p:txBody>
          <a:bodyPr/>
          <a:lstStyle/>
          <a:p>
            <a:pPr marL="457200" indent="-457200" algn="l">
              <a:buFont typeface="Arial" charset="0"/>
              <a:buChar char="•"/>
            </a:pP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斑竹，神马一类的乱用同音假借</a:t>
            </a:r>
            <a:endParaRPr lang="en-US" altLang="zh-CN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改头换面的三字经脏话</a:t>
            </a:r>
            <a:endParaRPr lang="en-US" altLang="zh-CN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网络语言暴力</a:t>
            </a:r>
            <a:endParaRPr lang="en-US" altLang="zh-CN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endParaRPr lang="en-US" altLang="zh-CN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充满戾气的语言承载的是什么文化？</a:t>
            </a:r>
            <a:endParaRPr lang="en-US" altLang="zh-CN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endParaRPr lang="en-US" altLang="zh-CN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国际汉语教育是传授污染严重的网络语言，还是讲授传承有绪的典雅语言？</a:t>
            </a:r>
            <a:endParaRPr lang="en-US" altLang="zh-CN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008063" y="692150"/>
            <a:ext cx="7235825" cy="792163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solidFill>
                  <a:srgbClr val="00B050"/>
                </a:solidFill>
                <a:latin typeface="幼圆" pitchFamily="49" charset="-122"/>
                <a:ea typeface="幼圆" pitchFamily="49" charset="-122"/>
              </a:rPr>
              <a:t>隐形影响</a:t>
            </a:r>
            <a:endParaRPr lang="zh-CN" altLang="en-US" b="1" smtClean="0">
              <a:solidFill>
                <a:srgbClr val="00B050"/>
              </a:solidFill>
              <a:latin typeface="幼圆" pitchFamily="49" charset="-122"/>
              <a:ea typeface="幼圆" pitchFamily="49" charset="-122"/>
              <a:cs typeface="Times New Roman" pitchFamily="18" charset="0"/>
            </a:endParaRPr>
          </a:p>
        </p:txBody>
      </p:sp>
      <p:sp>
        <p:nvSpPr>
          <p:cNvPr id="10243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07950" y="2205038"/>
            <a:ext cx="8856663" cy="4751387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习俗、思维、历史、体态、兴趣等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以饮食为例（趣味导入）：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餐桌上的类型学：顺序（方言、语言与文化的）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餐桌上的类型学：中法美日（国别）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饮食习惯：挪威海鲜文化（无鳞、丑、壳）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endParaRPr lang="en-US" altLang="zh-CN" sz="2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对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不同的风俗习惯，要有容忍度：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zh-CN" alt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     如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不同的餐桌习惯（渍渍有声与舌舔手指）</a:t>
            </a:r>
            <a:endParaRPr lang="en-US" altLang="zh-CN" sz="2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284163" y="620713"/>
            <a:ext cx="8683625" cy="792162"/>
          </a:xfrm>
        </p:spPr>
        <p:txBody>
          <a:bodyPr/>
          <a:lstStyle/>
          <a:p>
            <a:pPr eaLnBrk="1" hangingPunct="1"/>
            <a:r>
              <a:rPr lang="zh-CN" altLang="en-US" sz="4000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对二语习得中跨文化交际研究的反思</a:t>
            </a:r>
          </a:p>
        </p:txBody>
      </p:sp>
      <p:sp>
        <p:nvSpPr>
          <p:cNvPr id="10243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07950" y="1773238"/>
            <a:ext cx="9036050" cy="4751387"/>
          </a:xfrm>
        </p:spPr>
        <p:txBody>
          <a:bodyPr/>
          <a:lstStyle/>
          <a:p>
            <a:pPr algn="l" eaLnBrk="1" hangingPunct="1">
              <a:defRPr/>
            </a:pPr>
            <a:endParaRPr lang="en-US" altLang="zh-CN" sz="4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685800" indent="-685800" algn="l" eaLnBrk="1" hangingPunct="1">
              <a:buFont typeface="Arial" panose="020B0604020202020204" pitchFamily="34" charset="0"/>
              <a:buChar char="•"/>
              <a:defRPr/>
            </a:pPr>
            <a:r>
              <a:rPr lang="zh-CN" alt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后</a:t>
            </a:r>
            <a:r>
              <a:rPr lang="zh-CN" altLang="en-US" sz="4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殖民时代特</a:t>
            </a:r>
            <a:r>
              <a:rPr lang="zh-CN" alt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色</a:t>
            </a:r>
            <a:endParaRPr lang="en-US" altLang="zh-CN" sz="4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685800" indent="-685800" algn="l" eaLnBrk="1" hangingPunct="1">
              <a:buFont typeface="Arial" panose="020B0604020202020204" pitchFamily="34" charset="0"/>
              <a:buChar char="•"/>
              <a:defRPr/>
            </a:pPr>
            <a:r>
              <a:rPr lang="zh-CN" alt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价</a:t>
            </a:r>
            <a:r>
              <a:rPr lang="zh-CN" altLang="en-US" sz="4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值</a:t>
            </a:r>
            <a:r>
              <a:rPr lang="zh-CN" alt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观</a:t>
            </a:r>
            <a:endParaRPr lang="en-US" altLang="zh-CN" sz="4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685800" indent="-685800" algn="l" eaLnBrk="1" hangingPunct="1">
              <a:buFont typeface="Arial" panose="020B0604020202020204" pitchFamily="34" charset="0"/>
              <a:buChar char="•"/>
              <a:defRPr/>
            </a:pPr>
            <a:r>
              <a:rPr lang="zh-CN" alt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意</a:t>
            </a:r>
            <a:r>
              <a:rPr lang="zh-CN" altLang="en-US" sz="48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识形态</a:t>
            </a:r>
            <a:r>
              <a:rPr lang="zh-CN" alt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化</a:t>
            </a:r>
            <a:endParaRPr lang="en-US" altLang="zh-CN" sz="48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07950" y="908050"/>
            <a:ext cx="9036050" cy="5616575"/>
          </a:xfrm>
        </p:spPr>
        <p:txBody>
          <a:bodyPr/>
          <a:lstStyle/>
          <a:p>
            <a:pPr algn="l" eaLnBrk="1" hangingPunct="1"/>
            <a:r>
              <a:rPr lang="en-US" altLang="en-US" sz="2800" b="1" smtClean="0"/>
              <a:t>“Grammatical exercises </a:t>
            </a:r>
            <a:r>
              <a:rPr lang="en-US" altLang="en-US" sz="2800" smtClean="0"/>
              <a:t>can </a:t>
            </a:r>
            <a:r>
              <a:rPr lang="en-US" altLang="en-US" sz="2800" b="1" smtClean="0"/>
              <a:t>reinforce prejudice and stereotypes or challenge them</a:t>
            </a:r>
            <a:r>
              <a:rPr lang="en-US" altLang="en-US" sz="2800" smtClean="0"/>
              <a:t>. For instance female subjects may be linked to stereotypically female activities or actions (Mary likes cooking; John likes football); stereotyping generalisations may be encouraged about groups (The French like…; Germans are…..; Older people…..). Teachers can encourage learners to comment on such statements and challenge them.”— adopted from </a:t>
            </a:r>
            <a:r>
              <a:rPr lang="en-US" altLang="en-US" sz="2800" i="1" smtClean="0"/>
              <a:t>Developing the Intercultural Dimension in Language Teaching: A Practical Introduction for Teachers</a:t>
            </a:r>
            <a:r>
              <a:rPr lang="en-US" altLang="en-US" sz="2800" smtClean="0"/>
              <a:t> (Language Policy Division, Council of Europe, 2002)</a:t>
            </a:r>
          </a:p>
          <a:p>
            <a:pPr algn="l" eaLnBrk="1" hangingPunct="1"/>
            <a:endParaRPr lang="en-US" altLang="zh-CN" sz="2800" b="1" smtClean="0"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07950" y="692150"/>
            <a:ext cx="8928100" cy="792163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“</a:t>
            </a:r>
            <a:r>
              <a:rPr lang="zh-CN" altLang="en-US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过犹不及</a:t>
            </a:r>
            <a:r>
              <a:rPr lang="en-US" altLang="en-US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”</a:t>
            </a:r>
            <a:r>
              <a:rPr lang="zh-CN" altLang="en-US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、要</a:t>
            </a:r>
            <a:r>
              <a:rPr lang="en-US" altLang="en-US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“</a:t>
            </a:r>
            <a:r>
              <a:rPr lang="zh-CN" altLang="en-US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去意识形态化”</a:t>
            </a:r>
            <a:endParaRPr lang="zh-CN" altLang="en-US" sz="5400" b="1" smtClean="0">
              <a:solidFill>
                <a:srgbClr val="00B05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  <p:sp>
        <p:nvSpPr>
          <p:cNvPr id="13315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07950" y="1773238"/>
            <a:ext cx="9036050" cy="4751387"/>
          </a:xfrm>
        </p:spPr>
        <p:txBody>
          <a:bodyPr/>
          <a:lstStyle/>
          <a:p>
            <a:pPr algn="l" eaLnBrk="1" hangingPunct="1"/>
            <a:r>
              <a:rPr lang="en-US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“</a:t>
            </a:r>
            <a:r>
              <a:rPr lang="zh-CN" altLang="en-US" sz="36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语法练习</a:t>
            </a:r>
            <a:r>
              <a:rPr lang="zh-CN" altLang="en-US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可以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强化偏见和成见，抑或对其构成质疑</a:t>
            </a:r>
            <a:r>
              <a:rPr lang="zh-CN" altLang="en-US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。例如女性主题可能会与模式化的女性活动或行为产生联系（玛丽喜欢烹调；约翰喜欢足球）；关于群体的模式化泛化可能会被强化（法国人喜欢</a:t>
            </a:r>
            <a:r>
              <a:rPr lang="en-US" altLang="en-US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……</a:t>
            </a:r>
            <a:r>
              <a:rPr lang="zh-CN" altLang="en-US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；德国人</a:t>
            </a:r>
            <a:r>
              <a:rPr lang="en-US" altLang="en-US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……</a:t>
            </a:r>
            <a:r>
              <a:rPr lang="zh-CN" altLang="en-US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；长者</a:t>
            </a:r>
            <a:r>
              <a:rPr lang="en-US" altLang="en-US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……</a:t>
            </a:r>
            <a:r>
              <a:rPr lang="zh-CN" altLang="en-US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）。教师可以鼓励学习者就这样的论调作出评论并质疑它们。</a:t>
            </a:r>
            <a:r>
              <a:rPr lang="en-US" altLang="en-US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”</a:t>
            </a:r>
            <a:r>
              <a:rPr lang="zh-CN" altLang="en-US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摘自</a:t>
            </a:r>
            <a:r>
              <a:rPr lang="en-US" altLang="zh-CN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《</a:t>
            </a:r>
            <a:r>
              <a:rPr lang="zh-CN" altLang="en-US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在语言教学中拓展跨文化维度</a:t>
            </a:r>
            <a:r>
              <a:rPr lang="en-US" altLang="en-US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——</a:t>
            </a:r>
            <a:r>
              <a:rPr lang="zh-CN" altLang="en-US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教师实用手册</a:t>
            </a:r>
            <a:r>
              <a:rPr lang="en-US" altLang="zh-CN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》</a:t>
            </a:r>
            <a:r>
              <a:rPr lang="zh-CN" altLang="en-US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（欧洲委员会语言政策处，</a:t>
            </a:r>
            <a:r>
              <a:rPr lang="en-US" altLang="en-US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2002</a:t>
            </a:r>
            <a:r>
              <a:rPr lang="zh-CN" altLang="en-US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年）</a:t>
            </a:r>
            <a:endParaRPr lang="en-US" altLang="zh-CN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14300" y="404813"/>
            <a:ext cx="8928100" cy="792162"/>
          </a:xfrm>
        </p:spPr>
        <p:txBody>
          <a:bodyPr/>
          <a:lstStyle/>
          <a:p>
            <a:pPr eaLnBrk="1" hangingPunct="1"/>
            <a:r>
              <a:rPr lang="zh-CN" altLang="en-US" sz="3600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二语习得中的跨文化交际能力的训练策略</a:t>
            </a:r>
          </a:p>
        </p:txBody>
      </p:sp>
      <p:sp>
        <p:nvSpPr>
          <p:cNvPr id="14339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0" y="1484313"/>
            <a:ext cx="9251950" cy="4897437"/>
          </a:xfrm>
        </p:spPr>
        <p:txBody>
          <a:bodyPr/>
          <a:lstStyle/>
          <a:p>
            <a:pPr marL="457200" indent="-457200" algn="l">
              <a:buFont typeface="Arial" charset="0"/>
              <a:buChar char="•"/>
            </a:pPr>
            <a:r>
              <a:rPr lang="zh-CN" altLang="en-US" sz="2800" b="1" smtClean="0">
                <a:solidFill>
                  <a:srgbClr val="0070C0"/>
                </a:solidFill>
                <a:latin typeface="幼圆" pitchFamily="49" charset="-122"/>
                <a:ea typeface="幼圆" pitchFamily="49" charset="-122"/>
                <a:cs typeface="Times New Roman" pitchFamily="18" charset="0"/>
              </a:rPr>
              <a:t>穿插讲解、对比分析和交际实践</a:t>
            </a:r>
            <a:endParaRPr lang="en-US" altLang="en-US" sz="2800" b="1" smtClean="0">
              <a:solidFill>
                <a:srgbClr val="0070C0"/>
              </a:solidFill>
              <a:latin typeface="幼圆" pitchFamily="49" charset="-122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sz="2800" b="1" smtClean="0">
                <a:solidFill>
                  <a:srgbClr val="0070C0"/>
                </a:solidFill>
                <a:latin typeface="幼圆" pitchFamily="49" charset="-122"/>
                <a:ea typeface="幼圆" pitchFamily="49" charset="-122"/>
                <a:cs typeface="Times New Roman" pitchFamily="18" charset="0"/>
              </a:rPr>
              <a:t>求同存异、模糊趋同、宜粗不宜细</a:t>
            </a:r>
            <a:endParaRPr lang="en-US" altLang="en-US" sz="2800" b="1" smtClean="0">
              <a:solidFill>
                <a:srgbClr val="0070C0"/>
              </a:solidFill>
              <a:latin typeface="幼圆" pitchFamily="49" charset="-122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sz="2800" b="1" smtClean="0">
                <a:solidFill>
                  <a:srgbClr val="0070C0"/>
                </a:solidFill>
                <a:latin typeface="幼圆" pitchFamily="49" charset="-122"/>
                <a:ea typeface="幼圆" pitchFamily="49" charset="-122"/>
                <a:cs typeface="Times New Roman" pitchFamily="18" charset="0"/>
              </a:rPr>
              <a:t>随风潜入夜，润物细无声</a:t>
            </a:r>
            <a:endParaRPr lang="en-US" altLang="en-US" sz="2800" b="1" smtClean="0">
              <a:solidFill>
                <a:srgbClr val="0070C0"/>
              </a:solidFill>
              <a:latin typeface="幼圆" pitchFamily="49" charset="-122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sz="2800" b="1" smtClean="0">
                <a:solidFill>
                  <a:srgbClr val="0070C0"/>
                </a:solidFill>
                <a:latin typeface="幼圆" pitchFamily="49" charset="-122"/>
                <a:ea typeface="幼圆" pitchFamily="49" charset="-122"/>
                <a:cs typeface="Times New Roman" pitchFamily="18" charset="0"/>
              </a:rPr>
              <a:t>潜移默化、春风化雨</a:t>
            </a:r>
            <a:endParaRPr lang="en-US" altLang="en-US" sz="2800" b="1" smtClean="0">
              <a:solidFill>
                <a:srgbClr val="0070C0"/>
              </a:solidFill>
              <a:latin typeface="幼圆" pitchFamily="49" charset="-122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sz="2800" b="1" smtClean="0">
                <a:solidFill>
                  <a:srgbClr val="0070C0"/>
                </a:solidFill>
                <a:latin typeface="幼圆" pitchFamily="49" charset="-122"/>
                <a:ea typeface="幼圆" pitchFamily="49" charset="-122"/>
                <a:cs typeface="Times New Roman" pitchFamily="18" charset="0"/>
              </a:rPr>
              <a:t>循序渐进、适度性、针对性</a:t>
            </a:r>
            <a:endParaRPr lang="en-US" altLang="zh-CN" sz="2800" b="1" smtClean="0">
              <a:solidFill>
                <a:srgbClr val="0070C0"/>
              </a:solidFill>
              <a:latin typeface="幼圆" pitchFamily="49" charset="-122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endParaRPr lang="en-US" altLang="zh-CN" sz="2800" b="1" smtClean="0">
              <a:solidFill>
                <a:srgbClr val="0070C0"/>
              </a:solidFill>
              <a:latin typeface="幼圆" pitchFamily="49" charset="-122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sz="2800" b="1" smtClean="0">
                <a:solidFill>
                  <a:srgbClr val="0070C0"/>
                </a:solidFill>
                <a:latin typeface="幼圆" pitchFamily="49" charset="-122"/>
                <a:ea typeface="幼圆" pitchFamily="49" charset="-122"/>
                <a:cs typeface="Times New Roman" pitchFamily="18" charset="0"/>
              </a:rPr>
              <a:t>输送者的分类（从业人员：学习、理解、适应、交融）</a:t>
            </a:r>
            <a:endParaRPr lang="en-US" altLang="en-US" sz="2800" b="1" smtClean="0">
              <a:solidFill>
                <a:srgbClr val="0070C0"/>
              </a:solidFill>
              <a:latin typeface="幼圆" pitchFamily="49" charset="-122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sz="2800" b="1" smtClean="0">
                <a:solidFill>
                  <a:srgbClr val="0070C0"/>
                </a:solidFill>
                <a:latin typeface="幼圆" pitchFamily="49" charset="-122"/>
                <a:ea typeface="幼圆" pitchFamily="49" charset="-122"/>
                <a:cs typeface="Times New Roman" pitchFamily="18" charset="0"/>
              </a:rPr>
              <a:t>接受者的分类（学生：学习、理解、适应、交融）</a:t>
            </a:r>
            <a:endParaRPr lang="en-US" altLang="en-US" sz="2800" b="1" smtClean="0">
              <a:solidFill>
                <a:srgbClr val="0070C0"/>
              </a:solidFill>
              <a:latin typeface="幼圆" pitchFamily="49" charset="-122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sz="2800" b="1" smtClean="0">
                <a:solidFill>
                  <a:srgbClr val="0070C0"/>
                </a:solidFill>
                <a:latin typeface="幼圆" pitchFamily="49" charset="-122"/>
                <a:ea typeface="幼圆" pitchFamily="49" charset="-122"/>
                <a:cs typeface="Times New Roman" pitchFamily="18" charset="0"/>
              </a:rPr>
              <a:t>外在传授（文化知识传授）、内在认同（价值观理解）</a:t>
            </a:r>
            <a:endParaRPr lang="en-US" altLang="en-US" sz="2800" b="1" smtClean="0">
              <a:solidFill>
                <a:srgbClr val="0070C0"/>
              </a:solidFill>
              <a:latin typeface="幼圆" pitchFamily="49" charset="-122"/>
              <a:ea typeface="幼圆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008063" y="692150"/>
            <a:ext cx="7235825" cy="792163"/>
          </a:xfrm>
        </p:spPr>
        <p:txBody>
          <a:bodyPr/>
          <a:lstStyle/>
          <a:p>
            <a:pPr eaLnBrk="1" hangingPunct="1"/>
            <a:endParaRPr lang="zh-CN" altLang="en-US" sz="5400" b="1" smtClean="0">
              <a:solidFill>
                <a:srgbClr val="00B05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  <p:sp>
        <p:nvSpPr>
          <p:cNvPr id="10243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07950" y="1773238"/>
            <a:ext cx="8785225" cy="4751387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价值坚持与交际妥协的悖论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可行性操作与底线的坚持（底线与策略的妥协）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识别（母体文化）与趋同（异质文化）（模糊趋同论）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求同存异、模糊趋同、宜粗不宜细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营销关系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algn="l" eaLnBrk="1" hangingPunct="1">
              <a:defRPr/>
            </a:pPr>
            <a:endParaRPr lang="en-US" altLang="zh-CN" sz="2800" b="1" dirty="0" smtClean="0"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008063" y="692150"/>
            <a:ext cx="7235825" cy="792163"/>
          </a:xfrm>
        </p:spPr>
        <p:txBody>
          <a:bodyPr/>
          <a:lstStyle/>
          <a:p>
            <a:pPr eaLnBrk="1" hangingPunct="1"/>
            <a:r>
              <a:rPr lang="zh-CN" altLang="en-US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敏感事件的处理</a:t>
            </a:r>
            <a:endParaRPr lang="zh-CN" altLang="en-US" b="1" smtClean="0">
              <a:solidFill>
                <a:srgbClr val="00B05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  <p:sp>
        <p:nvSpPr>
          <p:cNvPr id="10243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07950" y="1773238"/>
            <a:ext cx="9036050" cy="4751387"/>
          </a:xfrm>
        </p:spPr>
        <p:txBody>
          <a:bodyPr/>
          <a:lstStyle/>
          <a:p>
            <a:pPr algn="l">
              <a:defRPr/>
            </a:pPr>
            <a:r>
              <a:rPr lang="en-US" sz="3600" dirty="0"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 </a:t>
            </a:r>
          </a:p>
          <a:p>
            <a:pPr marL="571500" indent="-571500" algn="l">
              <a:buFont typeface="Arial" panose="020B0604020202020204" pitchFamily="34" charset="0"/>
              <a:buChar char="•"/>
              <a:defRPr/>
            </a:pPr>
            <a:r>
              <a:rPr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服装秀事件（宗教信仰、政治背景）</a:t>
            </a:r>
            <a:endParaRPr lang="en-US" sz="3600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en-US" sz="3600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  <a:defRPr/>
            </a:pPr>
            <a:r>
              <a:rPr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芝大事件的再分析（政治角力</a:t>
            </a:r>
            <a:r>
              <a:rPr lang="zh-CN" altLang="en-US" sz="3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600" b="1" dirty="0" smtClean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  <a:defRPr/>
            </a:pPr>
            <a:endParaRPr lang="en-US" sz="3600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  <a:defRPr/>
            </a:pPr>
            <a:r>
              <a:rPr lang="zh-CN" altLang="en-US" sz="3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宗教入侵、文化入侵</a:t>
            </a:r>
            <a:endParaRPr lang="en-US" sz="3600" b="1" dirty="0">
              <a:solidFill>
                <a:srgbClr val="0070C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  <a:p>
            <a:pPr marL="571500" indent="-571500" algn="l" eaLnBrk="1" hangingPunct="1">
              <a:buFont typeface="Arial" panose="020B0604020202020204" pitchFamily="34" charset="0"/>
              <a:buChar char="•"/>
              <a:defRPr/>
            </a:pPr>
            <a:endParaRPr lang="en-US" altLang="zh-CN" sz="3600" b="1" dirty="0" smtClean="0"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008063" y="692150"/>
            <a:ext cx="7235825" cy="792163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操作层面</a:t>
            </a:r>
          </a:p>
        </p:txBody>
      </p:sp>
      <p:sp>
        <p:nvSpPr>
          <p:cNvPr id="17411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85725" y="2205038"/>
            <a:ext cx="8807450" cy="3671887"/>
          </a:xfrm>
        </p:spPr>
        <p:txBody>
          <a:bodyPr/>
          <a:lstStyle/>
          <a:p>
            <a:pPr marL="457200" indent="-457200" algn="l">
              <a:buFont typeface="Arial" charset="0"/>
              <a:buChar char="•"/>
            </a:pP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不问不好意思回答的问题（如：</a:t>
            </a:r>
            <a:r>
              <a:rPr lang="en-US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“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你的鼻子</a:t>
            </a:r>
            <a:r>
              <a:rPr lang="en-US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…”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、</a:t>
            </a:r>
            <a:r>
              <a:rPr lang="en-US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“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谁漂亮</a:t>
            </a:r>
            <a:r>
              <a:rPr lang="en-US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…”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等等）。</a:t>
            </a:r>
            <a:endParaRPr lang="en-US" altLang="en-US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不问私人问题跟社会敏感问题（如</a:t>
            </a:r>
            <a:r>
              <a:rPr lang="en-US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“Sex”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、</a:t>
            </a:r>
            <a:r>
              <a:rPr lang="en-US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“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你对宗教怎么看</a:t>
            </a:r>
            <a:r>
              <a:rPr lang="en-US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”</a:t>
            </a: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等等）。</a:t>
            </a:r>
            <a:endParaRPr lang="en-US" altLang="zh-CN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不说种族歧视、性别歧视的话。</a:t>
            </a:r>
            <a:endParaRPr lang="en-US" altLang="en-US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师生关系的处理。</a:t>
            </a:r>
            <a:endParaRPr lang="en-US" altLang="en-US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008063" y="692150"/>
            <a:ext cx="7235825" cy="792163"/>
          </a:xfrm>
        </p:spPr>
        <p:txBody>
          <a:bodyPr/>
          <a:lstStyle/>
          <a:p>
            <a:pPr eaLnBrk="1" hangingPunct="1"/>
            <a:r>
              <a:rPr lang="zh-CN" altLang="en-US" sz="5400" b="1" smtClean="0">
                <a:solidFill>
                  <a:srgbClr val="00B050"/>
                </a:solidFill>
                <a:latin typeface="幼圆" pitchFamily="49" charset="-122"/>
                <a:ea typeface="幼圆" pitchFamily="49" charset="-122"/>
              </a:rPr>
              <a:t>遵循以下原则</a:t>
            </a:r>
            <a:endParaRPr lang="zh-CN" altLang="en-US" sz="5400" b="1" smtClean="0">
              <a:solidFill>
                <a:srgbClr val="00B050"/>
              </a:solidFill>
              <a:latin typeface="幼圆" pitchFamily="49" charset="-122"/>
              <a:ea typeface="幼圆" pitchFamily="49" charset="-122"/>
              <a:cs typeface="Times New Roman" pitchFamily="18" charset="0"/>
            </a:endParaRPr>
          </a:p>
        </p:txBody>
      </p:sp>
      <p:sp>
        <p:nvSpPr>
          <p:cNvPr id="18435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07950" y="1773238"/>
            <a:ext cx="9036050" cy="4751387"/>
          </a:xfrm>
        </p:spPr>
        <p:txBody>
          <a:bodyPr/>
          <a:lstStyle/>
          <a:p>
            <a:pPr algn="l"/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1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）教师的态度是真诚、平等、关怀。</a:t>
            </a:r>
            <a:endParaRPr lang="en-US" altLang="en-US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2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）公平对待每位学生。</a:t>
            </a:r>
            <a:endParaRPr lang="en-US" altLang="en-US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3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）在有选择的情况下，提问以学生的兴趣为主。</a:t>
            </a:r>
            <a:endParaRPr lang="en-US" altLang="en-US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4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）课堂上避免使用歧视妇女、弱势族群、有色人种的字眼。</a:t>
            </a:r>
            <a:endParaRPr lang="en-US" altLang="en-US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5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）教师请以开放、多元的胸襟接受不同的观念、做法。</a:t>
            </a:r>
            <a:endParaRPr lang="en-US" altLang="en-US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6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）保持和谐、稳定、愉快的课堂气氛。</a:t>
            </a:r>
            <a:endParaRPr lang="en-US" altLang="en-US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algn="l"/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（</a:t>
            </a:r>
            <a:r>
              <a:rPr lang="en-US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7</a:t>
            </a:r>
            <a:r>
              <a:rPr lang="zh-CN" altLang="en-US" sz="2800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）尽量给予学生正面的评价，多鼓励、赞美。</a:t>
            </a:r>
            <a:endParaRPr lang="en-US" altLang="zh-CN" sz="2800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Rot="1" noChangeArrowheads="1"/>
          </p:cNvSpPr>
          <p:nvPr>
            <p:ph type="ctrTitle"/>
          </p:nvPr>
        </p:nvSpPr>
        <p:spPr>
          <a:xfrm>
            <a:off x="1763713" y="2286000"/>
            <a:ext cx="6694487" cy="1143000"/>
          </a:xfrm>
        </p:spPr>
        <p:txBody>
          <a:bodyPr/>
          <a:lstStyle/>
          <a:p>
            <a:pPr eaLnBrk="1" hangingPunct="1"/>
            <a:r>
              <a:rPr lang="zh-CN" altLang="en-US" sz="5400" b="1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谢   谢！</a:t>
            </a:r>
            <a:r>
              <a:rPr lang="zh-CN" altLang="en-US" sz="5400" smtClean="0">
                <a:solidFill>
                  <a:srgbClr val="00B05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 </a:t>
            </a:r>
          </a:p>
        </p:txBody>
      </p:sp>
      <p:sp>
        <p:nvSpPr>
          <p:cNvPr id="19459" name="Rectangle 5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4868863"/>
            <a:ext cx="6400800" cy="1223962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联系方式</a:t>
            </a:r>
          </a:p>
          <a:p>
            <a:pPr eaLnBrk="1" hangingPunct="1"/>
            <a:r>
              <a:rPr lang="zh-CN" altLang="en-US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</a:rPr>
              <a:t>电子信箱：</a:t>
            </a:r>
            <a:r>
              <a:rPr lang="en-US" altLang="zh-CN" b="1" smtClean="0">
                <a:solidFill>
                  <a:srgbClr val="0070C0"/>
                </a:solidFill>
                <a:latin typeface="Times New Roman" pitchFamily="18" charset="0"/>
                <a:ea typeface="幼圆" pitchFamily="49" charset="-122"/>
                <a:cs typeface="Times New Roman" pitchFamily="18" charset="0"/>
                <a:hlinkClick r:id="rId2"/>
              </a:rPr>
              <a:t>hzhang6@wisc.edu</a:t>
            </a:r>
            <a:endParaRPr lang="en-US" altLang="zh-CN" b="1" smtClean="0">
              <a:solidFill>
                <a:srgbClr val="0070C0"/>
              </a:solidFill>
              <a:latin typeface="Times New Roman" pitchFamily="18" charset="0"/>
              <a:ea typeface="幼圆" pitchFamily="49" charset="-122"/>
              <a:cs typeface="Times New Roman" pitchFamily="18" charset="0"/>
            </a:endParaRPr>
          </a:p>
          <a:p>
            <a:pPr eaLnBrk="1" hangingPunct="1"/>
            <a:endParaRPr lang="en-US" altLang="zh-CN" smtClean="0">
              <a:ea typeface="幼圆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诗情画意">
  <a:themeElements>
    <a:clrScheme name="诗情画意 1">
      <a:dk1>
        <a:srgbClr val="007A77"/>
      </a:dk1>
      <a:lt1>
        <a:srgbClr val="FFFFFF"/>
      </a:lt1>
      <a:dk2>
        <a:srgbClr val="003399"/>
      </a:dk2>
      <a:lt2>
        <a:srgbClr val="C0C0C0"/>
      </a:lt2>
      <a:accent1>
        <a:srgbClr val="EBF7FF"/>
      </a:accent1>
      <a:accent2>
        <a:srgbClr val="3366FF"/>
      </a:accent2>
      <a:accent3>
        <a:srgbClr val="FFFFFF"/>
      </a:accent3>
      <a:accent4>
        <a:srgbClr val="006765"/>
      </a:accent4>
      <a:accent5>
        <a:srgbClr val="F3FAFF"/>
      </a:accent5>
      <a:accent6>
        <a:srgbClr val="2D5CE7"/>
      </a:accent6>
      <a:hlink>
        <a:srgbClr val="DC5900"/>
      </a:hlink>
      <a:folHlink>
        <a:srgbClr val="7979A5"/>
      </a:folHlink>
    </a:clrScheme>
    <a:fontScheme name="诗情画意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诗情画意 1">
        <a:dk1>
          <a:srgbClr val="007A77"/>
        </a:dk1>
        <a:lt1>
          <a:srgbClr val="FFFFFF"/>
        </a:lt1>
        <a:dk2>
          <a:srgbClr val="003399"/>
        </a:dk2>
        <a:lt2>
          <a:srgbClr val="C0C0C0"/>
        </a:lt2>
        <a:accent1>
          <a:srgbClr val="EBF7FF"/>
        </a:accent1>
        <a:accent2>
          <a:srgbClr val="3366FF"/>
        </a:accent2>
        <a:accent3>
          <a:srgbClr val="FFFFFF"/>
        </a:accent3>
        <a:accent4>
          <a:srgbClr val="006765"/>
        </a:accent4>
        <a:accent5>
          <a:srgbClr val="F3FAFF"/>
        </a:accent5>
        <a:accent6>
          <a:srgbClr val="2D5CE7"/>
        </a:accent6>
        <a:hlink>
          <a:srgbClr val="DC5900"/>
        </a:hlink>
        <a:folHlink>
          <a:srgbClr val="7979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2">
        <a:dk1>
          <a:srgbClr val="005FBE"/>
        </a:dk1>
        <a:lt1>
          <a:srgbClr val="FFFFDD"/>
        </a:lt1>
        <a:dk2>
          <a:srgbClr val="2C5884"/>
        </a:dk2>
        <a:lt2>
          <a:srgbClr val="C0C0C0"/>
        </a:lt2>
        <a:accent1>
          <a:srgbClr val="E9F7FF"/>
        </a:accent1>
        <a:accent2>
          <a:srgbClr val="F89400"/>
        </a:accent2>
        <a:accent3>
          <a:srgbClr val="FFFFEB"/>
        </a:accent3>
        <a:accent4>
          <a:srgbClr val="0050A2"/>
        </a:accent4>
        <a:accent5>
          <a:srgbClr val="F2FAFF"/>
        </a:accent5>
        <a:accent6>
          <a:srgbClr val="E18600"/>
        </a:accent6>
        <a:hlink>
          <a:srgbClr val="B20048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3">
        <a:dk1>
          <a:srgbClr val="5D5D8B"/>
        </a:dk1>
        <a:lt1>
          <a:srgbClr val="DAEADE"/>
        </a:lt1>
        <a:dk2>
          <a:srgbClr val="A25269"/>
        </a:dk2>
        <a:lt2>
          <a:srgbClr val="C0C0C0"/>
        </a:lt2>
        <a:accent1>
          <a:srgbClr val="FFFFDD"/>
        </a:accent1>
        <a:accent2>
          <a:srgbClr val="3399FF"/>
        </a:accent2>
        <a:accent3>
          <a:srgbClr val="EAF3EC"/>
        </a:accent3>
        <a:accent4>
          <a:srgbClr val="4E4E76"/>
        </a:accent4>
        <a:accent5>
          <a:srgbClr val="FFFFEB"/>
        </a:accent5>
        <a:accent6>
          <a:srgbClr val="2D8AE7"/>
        </a:accent6>
        <a:hlink>
          <a:srgbClr val="336699"/>
        </a:hlink>
        <a:folHlink>
          <a:srgbClr val="F08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4">
        <a:dk1>
          <a:srgbClr val="006666"/>
        </a:dk1>
        <a:lt1>
          <a:srgbClr val="CCECFF"/>
        </a:lt1>
        <a:dk2>
          <a:srgbClr val="336699"/>
        </a:dk2>
        <a:lt2>
          <a:srgbClr val="C0C0C0"/>
        </a:lt2>
        <a:accent1>
          <a:srgbClr val="FFFFCC"/>
        </a:accent1>
        <a:accent2>
          <a:srgbClr val="FF6600"/>
        </a:accent2>
        <a:accent3>
          <a:srgbClr val="E2F4FF"/>
        </a:accent3>
        <a:accent4>
          <a:srgbClr val="005656"/>
        </a:accent4>
        <a:accent5>
          <a:srgbClr val="FFFFE2"/>
        </a:accent5>
        <a:accent6>
          <a:srgbClr val="E75C00"/>
        </a:accent6>
        <a:hlink>
          <a:srgbClr val="0066FF"/>
        </a:hlink>
        <a:folHlink>
          <a:srgbClr val="BE547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5">
        <a:dk1>
          <a:srgbClr val="0033CC"/>
        </a:dk1>
        <a:lt1>
          <a:srgbClr val="FFE9E9"/>
        </a:lt1>
        <a:dk2>
          <a:srgbClr val="000000"/>
        </a:dk2>
        <a:lt2>
          <a:srgbClr val="C0C0C0"/>
        </a:lt2>
        <a:accent1>
          <a:srgbClr val="D5E5DB"/>
        </a:accent1>
        <a:accent2>
          <a:srgbClr val="3366FF"/>
        </a:accent2>
        <a:accent3>
          <a:srgbClr val="FFF2F2"/>
        </a:accent3>
        <a:accent4>
          <a:srgbClr val="002AAE"/>
        </a:accent4>
        <a:accent5>
          <a:srgbClr val="E7F0EA"/>
        </a:accent5>
        <a:accent6>
          <a:srgbClr val="2D5CE7"/>
        </a:accent6>
        <a:hlink>
          <a:srgbClr val="FF9900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6">
        <a:dk1>
          <a:srgbClr val="336699"/>
        </a:dk1>
        <a:lt1>
          <a:srgbClr val="F4E9E0"/>
        </a:lt1>
        <a:dk2>
          <a:srgbClr val="DC5900"/>
        </a:dk2>
        <a:lt2>
          <a:srgbClr val="C0C0C0"/>
        </a:lt2>
        <a:accent1>
          <a:srgbClr val="E4E4E4"/>
        </a:accent1>
        <a:accent2>
          <a:srgbClr val="3399FF"/>
        </a:accent2>
        <a:accent3>
          <a:srgbClr val="F8F2ED"/>
        </a:accent3>
        <a:accent4>
          <a:srgbClr val="2A5682"/>
        </a:accent4>
        <a:accent5>
          <a:srgbClr val="EFEFEF"/>
        </a:accent5>
        <a:accent6>
          <a:srgbClr val="2D8AE7"/>
        </a:accent6>
        <a:hlink>
          <a:srgbClr val="CC0066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7">
        <a:dk1>
          <a:srgbClr val="CC3300"/>
        </a:dk1>
        <a:lt1>
          <a:srgbClr val="E5E5FF"/>
        </a:lt1>
        <a:dk2>
          <a:srgbClr val="565680"/>
        </a:dk2>
        <a:lt2>
          <a:srgbClr val="C0C0C0"/>
        </a:lt2>
        <a:accent1>
          <a:srgbClr val="E6E4EC"/>
        </a:accent1>
        <a:accent2>
          <a:srgbClr val="0066CC"/>
        </a:accent2>
        <a:accent3>
          <a:srgbClr val="F0F0FF"/>
        </a:accent3>
        <a:accent4>
          <a:srgbClr val="AE2A00"/>
        </a:accent4>
        <a:accent5>
          <a:srgbClr val="F0EFF4"/>
        </a:accent5>
        <a:accent6>
          <a:srgbClr val="005CB9"/>
        </a:accent6>
        <a:hlink>
          <a:srgbClr val="008080"/>
        </a:hlink>
        <a:folHlink>
          <a:srgbClr val="7B7B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8">
        <a:dk1>
          <a:srgbClr val="000099"/>
        </a:dk1>
        <a:lt1>
          <a:srgbClr val="FFE2C5"/>
        </a:lt1>
        <a:dk2>
          <a:srgbClr val="007D7A"/>
        </a:dk2>
        <a:lt2>
          <a:srgbClr val="C0C0C0"/>
        </a:lt2>
        <a:accent1>
          <a:srgbClr val="EAEAEA"/>
        </a:accent1>
        <a:accent2>
          <a:srgbClr val="B26EB4"/>
        </a:accent2>
        <a:accent3>
          <a:srgbClr val="FFEEDF"/>
        </a:accent3>
        <a:accent4>
          <a:srgbClr val="000082"/>
        </a:accent4>
        <a:accent5>
          <a:srgbClr val="F3F3F3"/>
        </a:accent5>
        <a:accent6>
          <a:srgbClr val="A163A3"/>
        </a:accent6>
        <a:hlink>
          <a:srgbClr val="CC3300"/>
        </a:hlink>
        <a:folHlink>
          <a:srgbClr val="0088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CDESIGNL</Template>
  <TotalTime>755</TotalTime>
  <Words>912</Words>
  <Application>Microsoft Office PowerPoint</Application>
  <PresentationFormat>全屏显示(4:3)</PresentationFormat>
  <Paragraphs>100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Arial</vt:lpstr>
      <vt:lpstr>宋体</vt:lpstr>
      <vt:lpstr>Wingdings</vt:lpstr>
      <vt:lpstr>Calibri</vt:lpstr>
      <vt:lpstr>幼圆</vt:lpstr>
      <vt:lpstr>Times New Roman</vt:lpstr>
      <vt:lpstr>诗情画意</vt:lpstr>
      <vt:lpstr>二语习得中的跨文化交际问题：学理与操作</vt:lpstr>
      <vt:lpstr>《国际汉语教师标准》</vt:lpstr>
      <vt:lpstr>二语习得中的跨文化交际问题</vt:lpstr>
      <vt:lpstr>文化元素在北美外语教学界的地位</vt:lpstr>
      <vt:lpstr>美国外语教学委员会颁布的语言文化水平基准评估</vt:lpstr>
      <vt:lpstr>事实观察</vt:lpstr>
      <vt:lpstr>语言是文化的载体</vt:lpstr>
      <vt:lpstr>隐形影响</vt:lpstr>
      <vt:lpstr>对二语习得中跨文化交际研究的反思</vt:lpstr>
      <vt:lpstr>幻灯片 10</vt:lpstr>
      <vt:lpstr>“过犹不及”、要“去意识形态化”</vt:lpstr>
      <vt:lpstr>二语习得中的跨文化交际能力的训练策略</vt:lpstr>
      <vt:lpstr>幻灯片 13</vt:lpstr>
      <vt:lpstr>敏感事件的处理</vt:lpstr>
      <vt:lpstr>操作层面</vt:lpstr>
      <vt:lpstr>遵循以下原则</vt:lpstr>
      <vt:lpstr>谢   谢！ </vt:lpstr>
    </vt:vector>
  </TitlesOfParts>
  <Company>MC SYSTEM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對外漢語教師必備的文史知識</dc:title>
  <dc:creator>Hongming Zhang</dc:creator>
  <cp:lastModifiedBy>吴军</cp:lastModifiedBy>
  <cp:revision>51</cp:revision>
  <dcterms:created xsi:type="dcterms:W3CDTF">2004-12-15T04:47:38Z</dcterms:created>
  <dcterms:modified xsi:type="dcterms:W3CDTF">2018-07-10T07:46:47Z</dcterms:modified>
</cp:coreProperties>
</file>